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1" r:id="rId1"/>
  </p:sldMasterIdLst>
  <p:notesMasterIdLst>
    <p:notesMasterId r:id="rId18"/>
  </p:notesMasterIdLst>
  <p:handoutMasterIdLst>
    <p:handoutMasterId r:id="rId19"/>
  </p:handoutMasterIdLst>
  <p:sldIdLst>
    <p:sldId id="257" r:id="rId2"/>
    <p:sldId id="271" r:id="rId3"/>
    <p:sldId id="269" r:id="rId4"/>
    <p:sldId id="256" r:id="rId5"/>
    <p:sldId id="273" r:id="rId6"/>
    <p:sldId id="285" r:id="rId7"/>
    <p:sldId id="278" r:id="rId8"/>
    <p:sldId id="280" r:id="rId9"/>
    <p:sldId id="290" r:id="rId10"/>
    <p:sldId id="274" r:id="rId11"/>
    <p:sldId id="286" r:id="rId12"/>
    <p:sldId id="287" r:id="rId13"/>
    <p:sldId id="288" r:id="rId14"/>
    <p:sldId id="289" r:id="rId15"/>
    <p:sldId id="291" r:id="rId16"/>
    <p:sldId id="28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764" autoAdjust="0"/>
  </p:normalViewPr>
  <p:slideViewPr>
    <p:cSldViewPr snapToGrid="0" snapToObjects="1">
      <p:cViewPr>
        <p:scale>
          <a:sx n="67" d="100"/>
          <a:sy n="67" d="100"/>
        </p:scale>
        <p:origin x="-1906" y="-37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9B5E8C-BCD9-F846-997A-8E2AC2F7A517}" type="doc">
      <dgm:prSet loTypeId="urn:microsoft.com/office/officeart/2005/8/layout/radial6" loCatId="" qsTypeId="urn:microsoft.com/office/officeart/2005/8/quickstyle/3D3" qsCatId="3D" csTypeId="urn:microsoft.com/office/officeart/2005/8/colors/accent1_2" csCatId="accent1" phldr="1"/>
      <dgm:spPr/>
      <dgm:t>
        <a:bodyPr/>
        <a:lstStyle/>
        <a:p>
          <a:endParaRPr lang="en-US"/>
        </a:p>
      </dgm:t>
    </dgm:pt>
    <dgm:pt modelId="{FF322BB6-53E3-6D49-A226-8A7ECCE1CE37}">
      <dgm:prSet phldrT="[Text]" custT="1"/>
      <dgm:spPr/>
      <dgm:t>
        <a:bodyPr/>
        <a:lstStyle/>
        <a:p>
          <a:r>
            <a:rPr lang="fr-FR" sz="2000" noProof="0" dirty="0" smtClean="0"/>
            <a:t>Jeune fille</a:t>
          </a:r>
          <a:endParaRPr lang="fr-FR" sz="2000" noProof="0" dirty="0"/>
        </a:p>
      </dgm:t>
    </dgm:pt>
    <dgm:pt modelId="{F532FF26-A7F5-9149-B72A-0F3E91462B88}" type="parTrans" cxnId="{4FCC0DFA-1748-A44E-AB21-4CF3BF78296E}">
      <dgm:prSet/>
      <dgm:spPr/>
      <dgm:t>
        <a:bodyPr/>
        <a:lstStyle/>
        <a:p>
          <a:endParaRPr lang="en-US"/>
        </a:p>
      </dgm:t>
    </dgm:pt>
    <dgm:pt modelId="{69A31E83-CE79-4944-BC32-3DC045C85C5C}" type="sibTrans" cxnId="{4FCC0DFA-1748-A44E-AB21-4CF3BF78296E}">
      <dgm:prSet/>
      <dgm:spPr/>
      <dgm:t>
        <a:bodyPr/>
        <a:lstStyle/>
        <a:p>
          <a:endParaRPr lang="en-US"/>
        </a:p>
      </dgm:t>
    </dgm:pt>
    <dgm:pt modelId="{B3E30636-377C-264E-957D-5B7613AF9FB8}">
      <dgm:prSet phldrT="[Text]" custT="1"/>
      <dgm:spPr>
        <a:solidFill>
          <a:srgbClr val="3366FF"/>
        </a:solidFill>
      </dgm:spPr>
      <dgm:t>
        <a:bodyPr/>
        <a:lstStyle/>
        <a:p>
          <a:r>
            <a:rPr lang="fr-FR" sz="2000" noProof="0" dirty="0" smtClean="0"/>
            <a:t>Organisations communautaires</a:t>
          </a:r>
          <a:endParaRPr lang="fr-FR" sz="2000" noProof="0" dirty="0"/>
        </a:p>
      </dgm:t>
    </dgm:pt>
    <dgm:pt modelId="{7AD6403F-4E56-5A4E-8353-9353AC40B535}" type="parTrans" cxnId="{A3F24B79-8FA9-B241-B957-028BF92C0A91}">
      <dgm:prSet/>
      <dgm:spPr/>
      <dgm:t>
        <a:bodyPr/>
        <a:lstStyle/>
        <a:p>
          <a:endParaRPr lang="en-US"/>
        </a:p>
      </dgm:t>
    </dgm:pt>
    <dgm:pt modelId="{5B13BB54-A0E7-4542-90BC-436980744903}" type="sibTrans" cxnId="{A3F24B79-8FA9-B241-B957-028BF92C0A91}">
      <dgm:prSet/>
      <dgm:spPr/>
      <dgm:t>
        <a:bodyPr/>
        <a:lstStyle/>
        <a:p>
          <a:endParaRPr lang="fr-FR" noProof="0"/>
        </a:p>
      </dgm:t>
    </dgm:pt>
    <dgm:pt modelId="{036C1F52-3735-8A49-A7D1-837AE954EE6E}">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fr-FR" sz="2000" noProof="0" dirty="0" smtClean="0"/>
            <a:t>Centres de formation </a:t>
          </a:r>
          <a:endParaRPr lang="fr-FR" sz="2000" noProof="0" dirty="0"/>
        </a:p>
      </dgm:t>
    </dgm:pt>
    <dgm:pt modelId="{BA860ED9-E2DD-2B40-A988-A732B9937195}" type="parTrans" cxnId="{4DB778C8-B9F9-B241-8F0D-BB00E5573E8E}">
      <dgm:prSet/>
      <dgm:spPr/>
      <dgm:t>
        <a:bodyPr/>
        <a:lstStyle/>
        <a:p>
          <a:endParaRPr lang="en-US"/>
        </a:p>
      </dgm:t>
    </dgm:pt>
    <dgm:pt modelId="{829801FC-CB12-9941-B223-229A029333FE}" type="sibTrans" cxnId="{4DB778C8-B9F9-B241-8F0D-BB00E5573E8E}">
      <dgm:prSet/>
      <dgm:spPr/>
      <dgm:t>
        <a:bodyPr/>
        <a:lstStyle/>
        <a:p>
          <a:endParaRPr lang="fr-FR" noProof="0"/>
        </a:p>
      </dgm:t>
    </dgm:pt>
    <dgm:pt modelId="{791DC5BA-48DE-B24A-A6F2-3AFA1D8005C3}">
      <dgm:prSet phldrT="[Text]" custT="1">
        <dgm:style>
          <a:lnRef idx="0">
            <a:schemeClr val="accent6"/>
          </a:lnRef>
          <a:fillRef idx="3">
            <a:schemeClr val="accent6"/>
          </a:fillRef>
          <a:effectRef idx="3">
            <a:schemeClr val="accent6"/>
          </a:effectRef>
          <a:fontRef idx="minor">
            <a:schemeClr val="lt1"/>
          </a:fontRef>
        </dgm:style>
      </dgm:prSet>
      <dgm:spPr/>
      <dgm:t>
        <a:bodyPr/>
        <a:lstStyle/>
        <a:p>
          <a:r>
            <a:rPr lang="fr-FR" sz="2000" noProof="0" dirty="0" smtClean="0"/>
            <a:t>Employeurs</a:t>
          </a:r>
          <a:endParaRPr lang="fr-FR" sz="2000" noProof="0" dirty="0"/>
        </a:p>
      </dgm:t>
    </dgm:pt>
    <dgm:pt modelId="{D741E46E-D9C9-4642-A086-956DB1C355C8}" type="parTrans" cxnId="{849F5FD5-44F6-B141-BB03-129711D76517}">
      <dgm:prSet/>
      <dgm:spPr/>
      <dgm:t>
        <a:bodyPr/>
        <a:lstStyle/>
        <a:p>
          <a:endParaRPr lang="en-US"/>
        </a:p>
      </dgm:t>
    </dgm:pt>
    <dgm:pt modelId="{0E8DF67E-07D0-564C-89E6-EFD273537F56}" type="sibTrans" cxnId="{849F5FD5-44F6-B141-BB03-129711D76517}">
      <dgm:prSet/>
      <dgm:spPr/>
      <dgm:t>
        <a:bodyPr/>
        <a:lstStyle/>
        <a:p>
          <a:endParaRPr lang="fr-FR" noProof="0"/>
        </a:p>
      </dgm:t>
    </dgm:pt>
    <dgm:pt modelId="{45D2A036-3A6B-8A4C-8876-AB29541EBAB6}">
      <dgm:prSet phldrT="[Text]" custT="1"/>
      <dgm:spPr>
        <a:solidFill>
          <a:srgbClr val="800080"/>
        </a:solidFill>
      </dgm:spPr>
      <dgm:t>
        <a:bodyPr/>
        <a:lstStyle/>
        <a:p>
          <a:r>
            <a:rPr lang="fr-FR" sz="2000" noProof="0" dirty="0" smtClean="0"/>
            <a:t>Famille et Réseau social </a:t>
          </a:r>
          <a:endParaRPr lang="fr-FR" sz="2000" noProof="0" dirty="0"/>
        </a:p>
      </dgm:t>
    </dgm:pt>
    <dgm:pt modelId="{A04E6076-61EA-AC4D-91CE-A18CD9898C4B}" type="parTrans" cxnId="{251BE1BA-2FF3-8043-966D-9C42C99ECDE0}">
      <dgm:prSet/>
      <dgm:spPr/>
      <dgm:t>
        <a:bodyPr/>
        <a:lstStyle/>
        <a:p>
          <a:endParaRPr lang="en-US"/>
        </a:p>
      </dgm:t>
    </dgm:pt>
    <dgm:pt modelId="{0B8FCF5A-2A8A-0F4A-8B9D-A5AB89AFBBA5}" type="sibTrans" cxnId="{251BE1BA-2FF3-8043-966D-9C42C99ECDE0}">
      <dgm:prSet/>
      <dgm:spPr/>
      <dgm:t>
        <a:bodyPr/>
        <a:lstStyle/>
        <a:p>
          <a:endParaRPr lang="fr-FR" noProof="0"/>
        </a:p>
      </dgm:t>
    </dgm:pt>
    <dgm:pt modelId="{4B3E4367-A2DA-AE4B-8F95-F951CCBE911C}" type="pres">
      <dgm:prSet presAssocID="{0B9B5E8C-BCD9-F846-997A-8E2AC2F7A517}" presName="Name0" presStyleCnt="0">
        <dgm:presLayoutVars>
          <dgm:chMax val="1"/>
          <dgm:dir/>
          <dgm:animLvl val="ctr"/>
          <dgm:resizeHandles val="exact"/>
        </dgm:presLayoutVars>
      </dgm:prSet>
      <dgm:spPr/>
      <dgm:t>
        <a:bodyPr/>
        <a:lstStyle/>
        <a:p>
          <a:endParaRPr lang="en-US"/>
        </a:p>
      </dgm:t>
    </dgm:pt>
    <dgm:pt modelId="{B71DB5BF-E688-5E42-B7F5-EB3267E8D590}" type="pres">
      <dgm:prSet presAssocID="{FF322BB6-53E3-6D49-A226-8A7ECCE1CE37}" presName="centerShape" presStyleLbl="node0" presStyleIdx="0" presStyleCnt="1"/>
      <dgm:spPr/>
      <dgm:t>
        <a:bodyPr/>
        <a:lstStyle/>
        <a:p>
          <a:endParaRPr lang="en-US"/>
        </a:p>
      </dgm:t>
    </dgm:pt>
    <dgm:pt modelId="{3853EBB5-9837-1748-87D7-E3A96077BCED}" type="pres">
      <dgm:prSet presAssocID="{B3E30636-377C-264E-957D-5B7613AF9FB8}" presName="node" presStyleLbl="node1" presStyleIdx="0" presStyleCnt="4" custScaleX="187680">
        <dgm:presLayoutVars>
          <dgm:bulletEnabled val="1"/>
        </dgm:presLayoutVars>
      </dgm:prSet>
      <dgm:spPr/>
      <dgm:t>
        <a:bodyPr/>
        <a:lstStyle/>
        <a:p>
          <a:endParaRPr lang="en-US"/>
        </a:p>
      </dgm:t>
    </dgm:pt>
    <dgm:pt modelId="{8A22C2F2-1708-0E42-9BB0-80ABFDFDE760}" type="pres">
      <dgm:prSet presAssocID="{B3E30636-377C-264E-957D-5B7613AF9FB8}" presName="dummy" presStyleCnt="0"/>
      <dgm:spPr/>
    </dgm:pt>
    <dgm:pt modelId="{F305128A-B372-9245-9FA5-229732B05951}" type="pres">
      <dgm:prSet presAssocID="{5B13BB54-A0E7-4542-90BC-436980744903}" presName="sibTrans" presStyleLbl="sibTrans2D1" presStyleIdx="0" presStyleCnt="4"/>
      <dgm:spPr/>
      <dgm:t>
        <a:bodyPr/>
        <a:lstStyle/>
        <a:p>
          <a:endParaRPr lang="en-US"/>
        </a:p>
      </dgm:t>
    </dgm:pt>
    <dgm:pt modelId="{54EFC8CC-4D02-5D48-A6CF-75EF05ECC8AF}" type="pres">
      <dgm:prSet presAssocID="{036C1F52-3735-8A49-A7D1-837AE954EE6E}" presName="node" presStyleLbl="node1" presStyleIdx="1" presStyleCnt="4" custScaleX="180374" custScaleY="119649" custRadScaleRad="115942" custRadScaleInc="-2283">
        <dgm:presLayoutVars>
          <dgm:bulletEnabled val="1"/>
        </dgm:presLayoutVars>
      </dgm:prSet>
      <dgm:spPr/>
      <dgm:t>
        <a:bodyPr/>
        <a:lstStyle/>
        <a:p>
          <a:endParaRPr lang="en-US"/>
        </a:p>
      </dgm:t>
    </dgm:pt>
    <dgm:pt modelId="{0DD27529-635E-3647-B71F-DE5436B59198}" type="pres">
      <dgm:prSet presAssocID="{036C1F52-3735-8A49-A7D1-837AE954EE6E}" presName="dummy" presStyleCnt="0"/>
      <dgm:spPr/>
    </dgm:pt>
    <dgm:pt modelId="{7EB0D945-0BFE-E74C-805F-E25F84F657E1}" type="pres">
      <dgm:prSet presAssocID="{829801FC-CB12-9941-B223-229A029333FE}" presName="sibTrans" presStyleLbl="sibTrans2D1" presStyleIdx="1" presStyleCnt="4"/>
      <dgm:spPr/>
      <dgm:t>
        <a:bodyPr/>
        <a:lstStyle/>
        <a:p>
          <a:endParaRPr lang="en-US"/>
        </a:p>
      </dgm:t>
    </dgm:pt>
    <dgm:pt modelId="{B8D39B24-FCAC-814C-BB88-02F91A202CEB}" type="pres">
      <dgm:prSet presAssocID="{791DC5BA-48DE-B24A-A6F2-3AFA1D8005C3}" presName="node" presStyleLbl="node1" presStyleIdx="2" presStyleCnt="4" custScaleX="184027">
        <dgm:presLayoutVars>
          <dgm:bulletEnabled val="1"/>
        </dgm:presLayoutVars>
      </dgm:prSet>
      <dgm:spPr/>
      <dgm:t>
        <a:bodyPr/>
        <a:lstStyle/>
        <a:p>
          <a:endParaRPr lang="en-US"/>
        </a:p>
      </dgm:t>
    </dgm:pt>
    <dgm:pt modelId="{34C3A171-7DB8-5C45-87B4-A227E5C3B58D}" type="pres">
      <dgm:prSet presAssocID="{791DC5BA-48DE-B24A-A6F2-3AFA1D8005C3}" presName="dummy" presStyleCnt="0"/>
      <dgm:spPr/>
    </dgm:pt>
    <dgm:pt modelId="{4162800E-2A92-0445-A9E2-55532C1EDF9B}" type="pres">
      <dgm:prSet presAssocID="{0E8DF67E-07D0-564C-89E6-EFD273537F56}" presName="sibTrans" presStyleLbl="sibTrans2D1" presStyleIdx="2" presStyleCnt="4"/>
      <dgm:spPr/>
      <dgm:t>
        <a:bodyPr/>
        <a:lstStyle/>
        <a:p>
          <a:endParaRPr lang="en-US"/>
        </a:p>
      </dgm:t>
    </dgm:pt>
    <dgm:pt modelId="{558CF003-50E9-D445-85BC-46FBA2E67E43}" type="pres">
      <dgm:prSet presAssocID="{45D2A036-3A6B-8A4C-8876-AB29541EBAB6}" presName="node" presStyleLbl="node1" presStyleIdx="3" presStyleCnt="4" custScaleX="200631" custScaleY="136442" custRadScaleRad="127729" custRadScaleInc="-3108">
        <dgm:presLayoutVars>
          <dgm:bulletEnabled val="1"/>
        </dgm:presLayoutVars>
      </dgm:prSet>
      <dgm:spPr/>
      <dgm:t>
        <a:bodyPr/>
        <a:lstStyle/>
        <a:p>
          <a:endParaRPr lang="en-US"/>
        </a:p>
      </dgm:t>
    </dgm:pt>
    <dgm:pt modelId="{987577DE-40D9-6E4E-8130-EFAAE8A3F810}" type="pres">
      <dgm:prSet presAssocID="{45D2A036-3A6B-8A4C-8876-AB29541EBAB6}" presName="dummy" presStyleCnt="0"/>
      <dgm:spPr/>
    </dgm:pt>
    <dgm:pt modelId="{CB4FFC01-77F3-0043-9E43-22A60C512C09}" type="pres">
      <dgm:prSet presAssocID="{0B8FCF5A-2A8A-0F4A-8B9D-A5AB89AFBBA5}" presName="sibTrans" presStyleLbl="sibTrans2D1" presStyleIdx="3" presStyleCnt="4"/>
      <dgm:spPr/>
      <dgm:t>
        <a:bodyPr/>
        <a:lstStyle/>
        <a:p>
          <a:endParaRPr lang="en-US"/>
        </a:p>
      </dgm:t>
    </dgm:pt>
  </dgm:ptLst>
  <dgm:cxnLst>
    <dgm:cxn modelId="{7F5ED67A-10D2-C942-BB51-9C65BB95AA8E}" type="presOf" srcId="{B3E30636-377C-264E-957D-5B7613AF9FB8}" destId="{3853EBB5-9837-1748-87D7-E3A96077BCED}" srcOrd="0" destOrd="0" presId="urn:microsoft.com/office/officeart/2005/8/layout/radial6"/>
    <dgm:cxn modelId="{ABEE23F1-A40A-F542-8792-6D1BFB3365BF}" type="presOf" srcId="{0B9B5E8C-BCD9-F846-997A-8E2AC2F7A517}" destId="{4B3E4367-A2DA-AE4B-8F95-F951CCBE911C}" srcOrd="0" destOrd="0" presId="urn:microsoft.com/office/officeart/2005/8/layout/radial6"/>
    <dgm:cxn modelId="{54932788-FB44-4F4C-8C3D-DB38D57835D9}" type="presOf" srcId="{036C1F52-3735-8A49-A7D1-837AE954EE6E}" destId="{54EFC8CC-4D02-5D48-A6CF-75EF05ECC8AF}" srcOrd="0" destOrd="0" presId="urn:microsoft.com/office/officeart/2005/8/layout/radial6"/>
    <dgm:cxn modelId="{251BE1BA-2FF3-8043-966D-9C42C99ECDE0}" srcId="{FF322BB6-53E3-6D49-A226-8A7ECCE1CE37}" destId="{45D2A036-3A6B-8A4C-8876-AB29541EBAB6}" srcOrd="3" destOrd="0" parTransId="{A04E6076-61EA-AC4D-91CE-A18CD9898C4B}" sibTransId="{0B8FCF5A-2A8A-0F4A-8B9D-A5AB89AFBBA5}"/>
    <dgm:cxn modelId="{4FCC0DFA-1748-A44E-AB21-4CF3BF78296E}" srcId="{0B9B5E8C-BCD9-F846-997A-8E2AC2F7A517}" destId="{FF322BB6-53E3-6D49-A226-8A7ECCE1CE37}" srcOrd="0" destOrd="0" parTransId="{F532FF26-A7F5-9149-B72A-0F3E91462B88}" sibTransId="{69A31E83-CE79-4944-BC32-3DC045C85C5C}"/>
    <dgm:cxn modelId="{A3F24B79-8FA9-B241-B957-028BF92C0A91}" srcId="{FF322BB6-53E3-6D49-A226-8A7ECCE1CE37}" destId="{B3E30636-377C-264E-957D-5B7613AF9FB8}" srcOrd="0" destOrd="0" parTransId="{7AD6403F-4E56-5A4E-8353-9353AC40B535}" sibTransId="{5B13BB54-A0E7-4542-90BC-436980744903}"/>
    <dgm:cxn modelId="{A29A7A34-120A-F14E-BBE4-D9B84D5D9DE4}" type="presOf" srcId="{45D2A036-3A6B-8A4C-8876-AB29541EBAB6}" destId="{558CF003-50E9-D445-85BC-46FBA2E67E43}" srcOrd="0" destOrd="0" presId="urn:microsoft.com/office/officeart/2005/8/layout/radial6"/>
    <dgm:cxn modelId="{849F5FD5-44F6-B141-BB03-129711D76517}" srcId="{FF322BB6-53E3-6D49-A226-8A7ECCE1CE37}" destId="{791DC5BA-48DE-B24A-A6F2-3AFA1D8005C3}" srcOrd="2" destOrd="0" parTransId="{D741E46E-D9C9-4642-A086-956DB1C355C8}" sibTransId="{0E8DF67E-07D0-564C-89E6-EFD273537F56}"/>
    <dgm:cxn modelId="{136CBD58-1011-174D-9E58-AB615CEB6A14}" type="presOf" srcId="{FF322BB6-53E3-6D49-A226-8A7ECCE1CE37}" destId="{B71DB5BF-E688-5E42-B7F5-EB3267E8D590}" srcOrd="0" destOrd="0" presId="urn:microsoft.com/office/officeart/2005/8/layout/radial6"/>
    <dgm:cxn modelId="{4DB778C8-B9F9-B241-8F0D-BB00E5573E8E}" srcId="{FF322BB6-53E3-6D49-A226-8A7ECCE1CE37}" destId="{036C1F52-3735-8A49-A7D1-837AE954EE6E}" srcOrd="1" destOrd="0" parTransId="{BA860ED9-E2DD-2B40-A988-A732B9937195}" sibTransId="{829801FC-CB12-9941-B223-229A029333FE}"/>
    <dgm:cxn modelId="{C99D4E34-D1D5-9741-88B3-4712CB1B6A2D}" type="presOf" srcId="{791DC5BA-48DE-B24A-A6F2-3AFA1D8005C3}" destId="{B8D39B24-FCAC-814C-BB88-02F91A202CEB}" srcOrd="0" destOrd="0" presId="urn:microsoft.com/office/officeart/2005/8/layout/radial6"/>
    <dgm:cxn modelId="{85887C9F-856D-904A-8873-9E8A8675905F}" type="presOf" srcId="{0B8FCF5A-2A8A-0F4A-8B9D-A5AB89AFBBA5}" destId="{CB4FFC01-77F3-0043-9E43-22A60C512C09}" srcOrd="0" destOrd="0" presId="urn:microsoft.com/office/officeart/2005/8/layout/radial6"/>
    <dgm:cxn modelId="{2A7C723F-4290-0144-8A87-03521A83C80C}" type="presOf" srcId="{829801FC-CB12-9941-B223-229A029333FE}" destId="{7EB0D945-0BFE-E74C-805F-E25F84F657E1}" srcOrd="0" destOrd="0" presId="urn:microsoft.com/office/officeart/2005/8/layout/radial6"/>
    <dgm:cxn modelId="{1572542F-2BA8-744B-979B-76E149DF2D6D}" type="presOf" srcId="{0E8DF67E-07D0-564C-89E6-EFD273537F56}" destId="{4162800E-2A92-0445-A9E2-55532C1EDF9B}" srcOrd="0" destOrd="0" presId="urn:microsoft.com/office/officeart/2005/8/layout/radial6"/>
    <dgm:cxn modelId="{EE35EF12-5EC3-724D-8B54-2A630F59C86B}" type="presOf" srcId="{5B13BB54-A0E7-4542-90BC-436980744903}" destId="{F305128A-B372-9245-9FA5-229732B05951}" srcOrd="0" destOrd="0" presId="urn:microsoft.com/office/officeart/2005/8/layout/radial6"/>
    <dgm:cxn modelId="{F28BAA05-6171-9746-88DA-9D487E9534D3}" type="presParOf" srcId="{4B3E4367-A2DA-AE4B-8F95-F951CCBE911C}" destId="{B71DB5BF-E688-5E42-B7F5-EB3267E8D590}" srcOrd="0" destOrd="0" presId="urn:microsoft.com/office/officeart/2005/8/layout/radial6"/>
    <dgm:cxn modelId="{33C5893E-12FF-F04C-B350-D00C111197A0}" type="presParOf" srcId="{4B3E4367-A2DA-AE4B-8F95-F951CCBE911C}" destId="{3853EBB5-9837-1748-87D7-E3A96077BCED}" srcOrd="1" destOrd="0" presId="urn:microsoft.com/office/officeart/2005/8/layout/radial6"/>
    <dgm:cxn modelId="{FE97833B-1E87-774A-BF78-1B89D0422329}" type="presParOf" srcId="{4B3E4367-A2DA-AE4B-8F95-F951CCBE911C}" destId="{8A22C2F2-1708-0E42-9BB0-80ABFDFDE760}" srcOrd="2" destOrd="0" presId="urn:microsoft.com/office/officeart/2005/8/layout/radial6"/>
    <dgm:cxn modelId="{7C4AE6C1-8888-9945-A656-9DA92FC73A1D}" type="presParOf" srcId="{4B3E4367-A2DA-AE4B-8F95-F951CCBE911C}" destId="{F305128A-B372-9245-9FA5-229732B05951}" srcOrd="3" destOrd="0" presId="urn:microsoft.com/office/officeart/2005/8/layout/radial6"/>
    <dgm:cxn modelId="{F2ABADB6-B0F3-BE4D-8927-2198E423E029}" type="presParOf" srcId="{4B3E4367-A2DA-AE4B-8F95-F951CCBE911C}" destId="{54EFC8CC-4D02-5D48-A6CF-75EF05ECC8AF}" srcOrd="4" destOrd="0" presId="urn:microsoft.com/office/officeart/2005/8/layout/radial6"/>
    <dgm:cxn modelId="{1B45F68D-F962-D045-B082-59F46013CB04}" type="presParOf" srcId="{4B3E4367-A2DA-AE4B-8F95-F951CCBE911C}" destId="{0DD27529-635E-3647-B71F-DE5436B59198}" srcOrd="5" destOrd="0" presId="urn:microsoft.com/office/officeart/2005/8/layout/radial6"/>
    <dgm:cxn modelId="{35A66D6D-8521-4E45-B048-4906B63FFD29}" type="presParOf" srcId="{4B3E4367-A2DA-AE4B-8F95-F951CCBE911C}" destId="{7EB0D945-0BFE-E74C-805F-E25F84F657E1}" srcOrd="6" destOrd="0" presId="urn:microsoft.com/office/officeart/2005/8/layout/radial6"/>
    <dgm:cxn modelId="{88E1B418-D9C6-0E4D-A56D-A070C78FA5F5}" type="presParOf" srcId="{4B3E4367-A2DA-AE4B-8F95-F951CCBE911C}" destId="{B8D39B24-FCAC-814C-BB88-02F91A202CEB}" srcOrd="7" destOrd="0" presId="urn:microsoft.com/office/officeart/2005/8/layout/radial6"/>
    <dgm:cxn modelId="{34E43BB5-8968-3046-A805-B31A34EEC935}" type="presParOf" srcId="{4B3E4367-A2DA-AE4B-8F95-F951CCBE911C}" destId="{34C3A171-7DB8-5C45-87B4-A227E5C3B58D}" srcOrd="8" destOrd="0" presId="urn:microsoft.com/office/officeart/2005/8/layout/radial6"/>
    <dgm:cxn modelId="{9D8FEC1B-A1A9-6D40-BF2C-77D89D409867}" type="presParOf" srcId="{4B3E4367-A2DA-AE4B-8F95-F951CCBE911C}" destId="{4162800E-2A92-0445-A9E2-55532C1EDF9B}" srcOrd="9" destOrd="0" presId="urn:microsoft.com/office/officeart/2005/8/layout/radial6"/>
    <dgm:cxn modelId="{3E040200-E918-CB44-88BB-394664BD641C}" type="presParOf" srcId="{4B3E4367-A2DA-AE4B-8F95-F951CCBE911C}" destId="{558CF003-50E9-D445-85BC-46FBA2E67E43}" srcOrd="10" destOrd="0" presId="urn:microsoft.com/office/officeart/2005/8/layout/radial6"/>
    <dgm:cxn modelId="{97DCD0F7-81CB-CC43-98F5-391C861FD1FD}" type="presParOf" srcId="{4B3E4367-A2DA-AE4B-8F95-F951CCBE911C}" destId="{987577DE-40D9-6E4E-8130-EFAAE8A3F810}" srcOrd="11" destOrd="0" presId="urn:microsoft.com/office/officeart/2005/8/layout/radial6"/>
    <dgm:cxn modelId="{9F4BFC63-8047-8244-A23A-98FC09871CCA}" type="presParOf" srcId="{4B3E4367-A2DA-AE4B-8F95-F951CCBE911C}" destId="{CB4FFC01-77F3-0043-9E43-22A60C512C09}"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4FFC01-77F3-0043-9E43-22A60C512C09}">
      <dsp:nvSpPr>
        <dsp:cNvPr id="0" name=""/>
        <dsp:cNvSpPr/>
      </dsp:nvSpPr>
      <dsp:spPr>
        <a:xfrm>
          <a:off x="1928230" y="525460"/>
          <a:ext cx="4017810" cy="4017810"/>
        </a:xfrm>
        <a:prstGeom prst="blockArc">
          <a:avLst>
            <a:gd name="adj1" fmla="val 10591959"/>
            <a:gd name="adj2" fmla="val 17171858"/>
            <a:gd name="adj3" fmla="val 4639"/>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4162800E-2A92-0445-A9E2-55532C1EDF9B}">
      <dsp:nvSpPr>
        <dsp:cNvPr id="0" name=""/>
        <dsp:cNvSpPr/>
      </dsp:nvSpPr>
      <dsp:spPr>
        <a:xfrm>
          <a:off x="1931489" y="680303"/>
          <a:ext cx="4017810" cy="4017810"/>
        </a:xfrm>
        <a:prstGeom prst="blockArc">
          <a:avLst>
            <a:gd name="adj1" fmla="val 4434086"/>
            <a:gd name="adj2" fmla="val 10863358"/>
            <a:gd name="adj3" fmla="val 4639"/>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7EB0D945-0BFE-E74C-805F-E25F84F657E1}">
      <dsp:nvSpPr>
        <dsp:cNvPr id="0" name=""/>
        <dsp:cNvSpPr/>
      </dsp:nvSpPr>
      <dsp:spPr>
        <a:xfrm>
          <a:off x="2788986" y="628536"/>
          <a:ext cx="4017810" cy="4017810"/>
        </a:xfrm>
        <a:prstGeom prst="blockArc">
          <a:avLst>
            <a:gd name="adj1" fmla="val 21508227"/>
            <a:gd name="adj2" fmla="val 5951346"/>
            <a:gd name="adj3" fmla="val 4639"/>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F305128A-B372-9245-9FA5-229732B05951}">
      <dsp:nvSpPr>
        <dsp:cNvPr id="0" name=""/>
        <dsp:cNvSpPr/>
      </dsp:nvSpPr>
      <dsp:spPr>
        <a:xfrm>
          <a:off x="2788288" y="578283"/>
          <a:ext cx="4017810" cy="4017810"/>
        </a:xfrm>
        <a:prstGeom prst="blockArc">
          <a:avLst>
            <a:gd name="adj1" fmla="val 15649892"/>
            <a:gd name="adj2" fmla="val 21596276"/>
            <a:gd name="adj3" fmla="val 4639"/>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B71DB5BF-E688-5E42-B7F5-EB3267E8D590}">
      <dsp:nvSpPr>
        <dsp:cNvPr id="0" name=""/>
        <dsp:cNvSpPr/>
      </dsp:nvSpPr>
      <dsp:spPr>
        <a:xfrm>
          <a:off x="3559949" y="1687683"/>
          <a:ext cx="1849150" cy="1849150"/>
        </a:xfrm>
        <a:prstGeom prst="ellipse">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kern="1200" noProof="0" dirty="0" smtClean="0"/>
            <a:t>Jeune fille</a:t>
          </a:r>
          <a:endParaRPr lang="fr-FR" sz="2000" kern="1200" noProof="0" dirty="0"/>
        </a:p>
      </dsp:txBody>
      <dsp:txXfrm>
        <a:off x="3830751" y="1958485"/>
        <a:ext cx="1307546" cy="1307546"/>
      </dsp:txXfrm>
    </dsp:sp>
    <dsp:sp modelId="{3853EBB5-9837-1748-87D7-E3A96077BCED}">
      <dsp:nvSpPr>
        <dsp:cNvPr id="0" name=""/>
        <dsp:cNvSpPr/>
      </dsp:nvSpPr>
      <dsp:spPr>
        <a:xfrm>
          <a:off x="3269854" y="2749"/>
          <a:ext cx="2429339" cy="1294405"/>
        </a:xfrm>
        <a:prstGeom prst="ellipse">
          <a:avLst/>
        </a:prstGeom>
        <a:solidFill>
          <a:srgbClr val="3366FF"/>
        </a:solidFill>
        <a:ln>
          <a:noFill/>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kern="1200" noProof="0" dirty="0" smtClean="0"/>
            <a:t>Organisations communautaires</a:t>
          </a:r>
          <a:endParaRPr lang="fr-FR" sz="2000" kern="1200" noProof="0" dirty="0"/>
        </a:p>
      </dsp:txBody>
      <dsp:txXfrm>
        <a:off x="3625622" y="192310"/>
        <a:ext cx="1717803" cy="915283"/>
      </dsp:txXfrm>
    </dsp:sp>
    <dsp:sp modelId="{54EFC8CC-4D02-5D48-A6CF-75EF05ECC8AF}">
      <dsp:nvSpPr>
        <dsp:cNvPr id="0" name=""/>
        <dsp:cNvSpPr/>
      </dsp:nvSpPr>
      <dsp:spPr>
        <a:xfrm>
          <a:off x="5592114" y="1810691"/>
          <a:ext cx="2334770" cy="1548742"/>
        </a:xfrm>
        <a:prstGeom prst="ellipse">
          <a:avLst/>
        </a:prstGeom>
        <a:solidFill>
          <a:schemeClr val="accent5"/>
        </a:solidFill>
        <a:ln w="10000" cap="flat" cmpd="sng" algn="ctr">
          <a:solidFill>
            <a:schemeClr val="accent5"/>
          </a:solidFill>
          <a:prstDash val="solid"/>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dsp:spPr>
      <dsp:style>
        <a:lnRef idx="1">
          <a:schemeClr val="accent5"/>
        </a:lnRef>
        <a:fillRef idx="3">
          <a:schemeClr val="accent5"/>
        </a:fillRef>
        <a:effectRef idx="2">
          <a:schemeClr val="accent5"/>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kern="1200" noProof="0" dirty="0" smtClean="0"/>
            <a:t>Centres de formation </a:t>
          </a:r>
          <a:endParaRPr lang="fr-FR" sz="2000" kern="1200" noProof="0" dirty="0"/>
        </a:p>
      </dsp:txBody>
      <dsp:txXfrm>
        <a:off x="5934033" y="2037499"/>
        <a:ext cx="1650932" cy="1095126"/>
      </dsp:txXfrm>
    </dsp:sp>
    <dsp:sp modelId="{B8D39B24-FCAC-814C-BB88-02F91A202CEB}">
      <dsp:nvSpPr>
        <dsp:cNvPr id="0" name=""/>
        <dsp:cNvSpPr/>
      </dsp:nvSpPr>
      <dsp:spPr>
        <a:xfrm>
          <a:off x="3293496" y="3927363"/>
          <a:ext cx="2382054" cy="1294405"/>
        </a:xfrm>
        <a:prstGeom prst="ellipse">
          <a:avLst/>
        </a:prstGeom>
        <a:solidFill>
          <a:schemeClr val="accent6"/>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prstMaterial="plastic">
          <a:bevelT w="38100" h="25400" prst="softRound"/>
          <a:contourClr>
            <a:schemeClr val="accent6"/>
          </a:contourClr>
        </a:sp3d>
      </dsp:spPr>
      <dsp:style>
        <a:lnRef idx="0">
          <a:schemeClr val="accent6"/>
        </a:lnRef>
        <a:fillRef idx="3">
          <a:schemeClr val="accent6"/>
        </a:fillRef>
        <a:effectRef idx="3">
          <a:schemeClr val="accent6"/>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kern="1200" noProof="0" dirty="0" smtClean="0"/>
            <a:t>Employeurs</a:t>
          </a:r>
          <a:endParaRPr lang="fr-FR" sz="2000" kern="1200" noProof="0" dirty="0"/>
        </a:p>
      </dsp:txBody>
      <dsp:txXfrm>
        <a:off x="3642340" y="4116924"/>
        <a:ext cx="1684366" cy="915283"/>
      </dsp:txXfrm>
    </dsp:sp>
    <dsp:sp modelId="{558CF003-50E9-D445-85BC-46FBA2E67E43}">
      <dsp:nvSpPr>
        <dsp:cNvPr id="0" name=""/>
        <dsp:cNvSpPr/>
      </dsp:nvSpPr>
      <dsp:spPr>
        <a:xfrm>
          <a:off x="679932" y="1769989"/>
          <a:ext cx="2596977" cy="1766112"/>
        </a:xfrm>
        <a:prstGeom prst="ellipse">
          <a:avLst/>
        </a:prstGeom>
        <a:solidFill>
          <a:srgbClr val="800080"/>
        </a:solidFill>
        <a:ln>
          <a:noFill/>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kern="1200" noProof="0" dirty="0" smtClean="0"/>
            <a:t>Famille et Réseau social </a:t>
          </a:r>
          <a:endParaRPr lang="fr-FR" sz="2000" kern="1200" noProof="0" dirty="0"/>
        </a:p>
      </dsp:txBody>
      <dsp:txXfrm>
        <a:off x="1060250" y="2028630"/>
        <a:ext cx="1836341" cy="124883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57608B5-96E8-CA42-884C-FB3A84A2EC94}" type="datetimeFigureOut">
              <a:rPr lang="en-US" smtClean="0"/>
              <a:pPr/>
              <a:t>12/16/2014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8E73472-7C00-8147-9020-7E26EBE73A58}" type="slidenum">
              <a:rPr lang="en-US" smtClean="0"/>
              <a:pPr/>
              <a:t>‹#›</a:t>
            </a:fld>
            <a:endParaRPr lang="en-US"/>
          </a:p>
        </p:txBody>
      </p:sp>
    </p:spTree>
    <p:extLst>
      <p:ext uri="{BB962C8B-B14F-4D97-AF65-F5344CB8AC3E}">
        <p14:creationId xmlns:p14="http://schemas.microsoft.com/office/powerpoint/2010/main" val="3641538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932F99-2160-CC4A-A7F8-87B1E04BE690}" type="datetimeFigureOut">
              <a:rPr lang="en-US" smtClean="0"/>
              <a:pPr/>
              <a:t>12/16/2014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183368-0D75-E547-948C-85904C9EBCEE}" type="slidenum">
              <a:rPr lang="en-US" smtClean="0"/>
              <a:pPr/>
              <a:t>‹#›</a:t>
            </a:fld>
            <a:endParaRPr lang="en-US"/>
          </a:p>
        </p:txBody>
      </p:sp>
    </p:spTree>
    <p:extLst>
      <p:ext uri="{BB962C8B-B14F-4D97-AF65-F5344CB8AC3E}">
        <p14:creationId xmlns:p14="http://schemas.microsoft.com/office/powerpoint/2010/main" val="115221433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183368-0D75-E547-948C-85904C9EBCEE}" type="slidenum">
              <a:rPr lang="en-US" smtClean="0"/>
              <a:pPr/>
              <a:t>1</a:t>
            </a:fld>
            <a:endParaRPr lang="en-US" dirty="0"/>
          </a:p>
        </p:txBody>
      </p:sp>
    </p:spTree>
    <p:extLst>
      <p:ext uri="{BB962C8B-B14F-4D97-AF65-F5344CB8AC3E}">
        <p14:creationId xmlns:p14="http://schemas.microsoft.com/office/powerpoint/2010/main" val="703658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08183368-0D75-E547-948C-85904C9EBCEE}" type="slidenum">
              <a:rPr lang="en-US" smtClean="0"/>
              <a:pPr/>
              <a:t>14</a:t>
            </a:fld>
            <a:endParaRPr lang="en-US"/>
          </a:p>
        </p:txBody>
      </p:sp>
    </p:spTree>
    <p:extLst>
      <p:ext uri="{BB962C8B-B14F-4D97-AF65-F5344CB8AC3E}">
        <p14:creationId xmlns:p14="http://schemas.microsoft.com/office/powerpoint/2010/main" val="3804631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183368-0D75-E547-948C-85904C9EBCEE}" type="slidenum">
              <a:rPr lang="en-US" smtClean="0"/>
              <a:pPr/>
              <a:t>16</a:t>
            </a:fld>
            <a:endParaRPr lang="en-US"/>
          </a:p>
        </p:txBody>
      </p:sp>
    </p:spTree>
    <p:extLst>
      <p:ext uri="{BB962C8B-B14F-4D97-AF65-F5344CB8AC3E}">
        <p14:creationId xmlns:p14="http://schemas.microsoft.com/office/powerpoint/2010/main" val="1157003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08183368-0D75-E547-948C-85904C9EBCEE}" type="slidenum">
              <a:rPr lang="en-US" smtClean="0"/>
              <a:pPr/>
              <a:t>3</a:t>
            </a:fld>
            <a:endParaRPr lang="en-US"/>
          </a:p>
        </p:txBody>
      </p:sp>
    </p:spTree>
    <p:extLst>
      <p:ext uri="{BB962C8B-B14F-4D97-AF65-F5344CB8AC3E}">
        <p14:creationId xmlns:p14="http://schemas.microsoft.com/office/powerpoint/2010/main" val="3804631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fld id="{F17315F2-4C3E-DC48-8C89-C71CE1D03647}" type="slidenum">
              <a:rPr lang="en-US" smtClean="0"/>
              <a:pPr/>
              <a:t>4</a:t>
            </a:fld>
            <a:endParaRPr lang="en-US" dirty="0"/>
          </a:p>
        </p:txBody>
      </p:sp>
      <p:sp>
        <p:nvSpPr>
          <p:cNvPr id="4" name="Slide Number Placeholder 3"/>
          <p:cNvSpPr>
            <a:spLocks noGrp="1"/>
          </p:cNvSpPr>
          <p:nvPr>
            <p:ph type="sldNum" sz="quarter" idx="10"/>
          </p:nvPr>
        </p:nvSpPr>
        <p:spPr/>
        <p:txBody>
          <a:bodyPr/>
          <a:lstStyle/>
          <a:p>
            <a:fld id="{08183368-0D75-E547-948C-85904C9EBCEE}" type="slidenum">
              <a:rPr lang="en-US" smtClean="0"/>
              <a:pPr/>
              <a:t>4</a:t>
            </a:fld>
            <a:endParaRPr lang="en-US"/>
          </a:p>
        </p:txBody>
      </p:sp>
    </p:spTree>
    <p:extLst>
      <p:ext uri="{BB962C8B-B14F-4D97-AF65-F5344CB8AC3E}">
        <p14:creationId xmlns:p14="http://schemas.microsoft.com/office/powerpoint/2010/main" val="2531434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noProof="0" dirty="0" smtClean="0"/>
              <a:t>- Objectif</a:t>
            </a:r>
            <a:r>
              <a:rPr lang="fr-FR" baseline="0" noProof="0" dirty="0" smtClean="0"/>
              <a:t> d’autonomisation et d’insertion socio-économique durable</a:t>
            </a:r>
          </a:p>
          <a:p>
            <a:r>
              <a:rPr lang="fr-FR" baseline="0" noProof="0" dirty="0" smtClean="0"/>
              <a:t>- Construction d’un partenariat avec les acteurs de l’initiative pour répondre aux besoins des jeunes filles et anticiper les défis qui pourraient compromettre le succès de leur formation, qui repose néanmoins sur une responsabilisation de ces dernières</a:t>
            </a:r>
            <a:endParaRPr lang="fr-FR" noProof="0" dirty="0"/>
          </a:p>
        </p:txBody>
      </p:sp>
      <p:sp>
        <p:nvSpPr>
          <p:cNvPr id="4" name="Slide Number Placeholder 3"/>
          <p:cNvSpPr>
            <a:spLocks noGrp="1"/>
          </p:cNvSpPr>
          <p:nvPr>
            <p:ph type="sldNum" sz="quarter" idx="10"/>
          </p:nvPr>
        </p:nvSpPr>
        <p:spPr/>
        <p:txBody>
          <a:bodyPr/>
          <a:lstStyle/>
          <a:p>
            <a:fld id="{08183368-0D75-E547-948C-85904C9EBCEE}" type="slidenum">
              <a:rPr lang="en-US" smtClean="0"/>
              <a:pPr/>
              <a:t>6</a:t>
            </a:fld>
            <a:endParaRPr lang="en-US"/>
          </a:p>
        </p:txBody>
      </p:sp>
    </p:spTree>
    <p:extLst>
      <p:ext uri="{BB962C8B-B14F-4D97-AF65-F5344CB8AC3E}">
        <p14:creationId xmlns:p14="http://schemas.microsoft.com/office/powerpoint/2010/main" val="1533534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fr-FR" sz="1200" u="sng" kern="1200" dirty="0" smtClean="0">
                <a:solidFill>
                  <a:schemeClr val="tx1"/>
                </a:solidFill>
                <a:effectLst/>
                <a:latin typeface="+mn-lt"/>
                <a:ea typeface="+mn-ea"/>
                <a:cs typeface="+mn-cs"/>
              </a:rPr>
              <a:t>Critères de sélection des ONG Communautaires :</a:t>
            </a:r>
            <a:endParaRPr lang="en-US" sz="1200" u="sng" kern="1200" dirty="0" smtClean="0">
              <a:solidFill>
                <a:schemeClr val="tx1"/>
              </a:solidFill>
              <a:effectLst/>
              <a:latin typeface="+mn-lt"/>
              <a:ea typeface="+mn-ea"/>
              <a:cs typeface="+mn-cs"/>
            </a:endParaRPr>
          </a:p>
          <a:p>
            <a:pPr marL="171450" lvl="0" indent="-171450">
              <a:buFont typeface="Arial"/>
              <a:buChar char="•"/>
            </a:pPr>
            <a:r>
              <a:rPr lang="fr-FR" sz="1200" kern="1200" dirty="0" smtClean="0">
                <a:solidFill>
                  <a:schemeClr val="tx1"/>
                </a:solidFill>
                <a:effectLst/>
                <a:latin typeface="+mn-lt"/>
                <a:ea typeface="+mn-ea"/>
                <a:cs typeface="+mn-cs"/>
              </a:rPr>
              <a:t>Expérience de travail avec les adolescentes vulnérables en Haïti, en général, et à Port-au-Prince en particulier - au moins cinq ans d'expérience dans le quartier(s) où l'ONG propose de travailler est nécessaire;</a:t>
            </a:r>
            <a:endParaRPr lang="en-US" sz="1200" kern="1200" dirty="0" smtClean="0">
              <a:solidFill>
                <a:schemeClr val="tx1"/>
              </a:solidFill>
              <a:effectLst/>
              <a:latin typeface="+mn-lt"/>
              <a:ea typeface="+mn-ea"/>
              <a:cs typeface="+mn-cs"/>
            </a:endParaRPr>
          </a:p>
          <a:p>
            <a:pPr marL="171450" lvl="0" indent="-171450">
              <a:buFont typeface="Arial"/>
              <a:buChar char="•"/>
            </a:pPr>
            <a:r>
              <a:rPr lang="fr-FR" sz="1200" kern="1200" dirty="0" smtClean="0">
                <a:solidFill>
                  <a:schemeClr val="tx1"/>
                </a:solidFill>
                <a:effectLst/>
                <a:latin typeface="+mn-lt"/>
                <a:ea typeface="+mn-ea"/>
                <a:cs typeface="+mn-cs"/>
              </a:rPr>
              <a:t>Capacité à mobiliser les jeunes femmes et leurs communautés à participer à des projets (mobilisation sociale, la motivation entretenue au cours du cycle de projet)</a:t>
            </a:r>
            <a:endParaRPr lang="en-US" sz="1200" kern="1200" dirty="0" smtClean="0">
              <a:solidFill>
                <a:schemeClr val="tx1"/>
              </a:solidFill>
              <a:effectLst/>
              <a:latin typeface="+mn-lt"/>
              <a:ea typeface="+mn-ea"/>
              <a:cs typeface="+mn-cs"/>
            </a:endParaRPr>
          </a:p>
          <a:p>
            <a:pPr marL="171450" lvl="0" indent="-171450">
              <a:buFont typeface="Arial"/>
              <a:buChar char="•"/>
            </a:pPr>
            <a:r>
              <a:rPr lang="fr-FR" sz="1200" kern="1200" dirty="0" smtClean="0">
                <a:solidFill>
                  <a:schemeClr val="tx1"/>
                </a:solidFill>
                <a:effectLst/>
                <a:latin typeface="+mn-lt"/>
                <a:ea typeface="+mn-ea"/>
                <a:cs typeface="+mn-cs"/>
              </a:rPr>
              <a:t>Capacité à relever les défis spécifiques de la sécurité des femmes jeunes et la sécurité personnelle;</a:t>
            </a:r>
            <a:endParaRPr lang="en-US" sz="1200" kern="1200" dirty="0" smtClean="0">
              <a:solidFill>
                <a:schemeClr val="tx1"/>
              </a:solidFill>
              <a:effectLst/>
              <a:latin typeface="+mn-lt"/>
              <a:ea typeface="+mn-ea"/>
              <a:cs typeface="+mn-cs"/>
            </a:endParaRPr>
          </a:p>
          <a:p>
            <a:pPr marL="171450" lvl="0" indent="-171450">
              <a:buFont typeface="Arial"/>
              <a:buChar char="•"/>
            </a:pPr>
            <a:r>
              <a:rPr lang="fr-FR" sz="1200" kern="1200" dirty="0" smtClean="0">
                <a:solidFill>
                  <a:schemeClr val="tx1"/>
                </a:solidFill>
                <a:effectLst/>
                <a:latin typeface="+mn-lt"/>
                <a:ea typeface="+mn-ea"/>
                <a:cs typeface="+mn-cs"/>
              </a:rPr>
              <a:t>Expérience de travail avec les familles et notamment des jeunes femmes (parents, conjoint / compagnon, des enfants) dans le projet afin d'assurer leur soutien et qu’aucun mentor de la famille ne soit affecté négativement par la participation de la jeune femme dans le projet;</a:t>
            </a:r>
            <a:endParaRPr lang="en-US" sz="1200" kern="1200" dirty="0" smtClean="0">
              <a:solidFill>
                <a:schemeClr val="tx1"/>
              </a:solidFill>
              <a:effectLst/>
              <a:latin typeface="+mn-lt"/>
              <a:ea typeface="+mn-ea"/>
              <a:cs typeface="+mn-cs"/>
            </a:endParaRPr>
          </a:p>
          <a:p>
            <a:pPr marL="171450" lvl="0" indent="-171450">
              <a:buFont typeface="Arial"/>
              <a:buChar char="•"/>
            </a:pPr>
            <a:r>
              <a:rPr lang="fr-FR" sz="1200" kern="1200" dirty="0" smtClean="0">
                <a:solidFill>
                  <a:schemeClr val="tx1"/>
                </a:solidFill>
                <a:effectLst/>
                <a:latin typeface="+mn-lt"/>
                <a:ea typeface="+mn-ea"/>
                <a:cs typeface="+mn-cs"/>
              </a:rPr>
              <a:t>Expérience dans la construction / le renforcement du capital social entre groupes de jeunes et en particulier les jeunes femmes (mise en place de groupes de mentorat, des groupes d'entraide, etc.)</a:t>
            </a:r>
            <a:endParaRPr lang="en-US" sz="1200" kern="1200" dirty="0" smtClean="0">
              <a:solidFill>
                <a:schemeClr val="tx1"/>
              </a:solidFill>
              <a:effectLst/>
              <a:latin typeface="+mn-lt"/>
              <a:ea typeface="+mn-ea"/>
              <a:cs typeface="+mn-cs"/>
            </a:endParaRPr>
          </a:p>
          <a:p>
            <a:pPr marL="171450" lvl="0" indent="-171450">
              <a:buFont typeface="Arial"/>
              <a:buChar char="•"/>
            </a:pPr>
            <a:r>
              <a:rPr lang="fr-FR" sz="1200" kern="1200" dirty="0" smtClean="0">
                <a:solidFill>
                  <a:schemeClr val="tx1"/>
                </a:solidFill>
                <a:effectLst/>
                <a:latin typeface="+mn-lt"/>
                <a:ea typeface="+mn-ea"/>
                <a:cs typeface="+mn-cs"/>
              </a:rPr>
              <a:t>Expérience dans le développement des initiatives pour résoudre les problèmes de garde d'enfants pour les jeunes femmes et les filles ayant des responsabilités familiales;</a:t>
            </a:r>
            <a:endParaRPr lang="en-US" sz="1200" kern="1200" dirty="0" smtClean="0">
              <a:solidFill>
                <a:schemeClr val="tx1"/>
              </a:solidFill>
              <a:effectLst/>
              <a:latin typeface="+mn-lt"/>
              <a:ea typeface="+mn-ea"/>
              <a:cs typeface="+mn-cs"/>
            </a:endParaRPr>
          </a:p>
          <a:p>
            <a:pPr marL="171450" lvl="0" indent="-171450">
              <a:buFont typeface="Arial"/>
              <a:buChar char="•"/>
            </a:pPr>
            <a:r>
              <a:rPr lang="fr-FR" sz="1200" kern="1200" dirty="0" smtClean="0">
                <a:solidFill>
                  <a:schemeClr val="tx1"/>
                </a:solidFill>
                <a:effectLst/>
                <a:latin typeface="+mn-lt"/>
                <a:ea typeface="+mn-ea"/>
                <a:cs typeface="+mn-cs"/>
              </a:rPr>
              <a:t>Présence physique dans le (s) quartier (s) où ils proposent de travailler;</a:t>
            </a:r>
            <a:endParaRPr lang="en-US" sz="1200" kern="1200" dirty="0" smtClean="0">
              <a:solidFill>
                <a:schemeClr val="tx1"/>
              </a:solidFill>
              <a:effectLst/>
              <a:latin typeface="+mn-lt"/>
              <a:ea typeface="+mn-ea"/>
              <a:cs typeface="+mn-cs"/>
            </a:endParaRPr>
          </a:p>
          <a:p>
            <a:pPr marL="171450" lvl="0" indent="-171450">
              <a:buFont typeface="Arial"/>
              <a:buChar char="•"/>
            </a:pPr>
            <a:r>
              <a:rPr lang="fr-FR" sz="1200" kern="1200" dirty="0" smtClean="0">
                <a:solidFill>
                  <a:schemeClr val="tx1"/>
                </a:solidFill>
                <a:effectLst/>
                <a:latin typeface="+mn-lt"/>
                <a:ea typeface="+mn-ea"/>
                <a:cs typeface="+mn-cs"/>
              </a:rPr>
              <a:t>Collaboration avec d'autres organisations travaillant avec les jeunes femmes (réseaux, projets, etc.)</a:t>
            </a:r>
            <a:endParaRPr lang="en-US" sz="1200" kern="1200" dirty="0" smtClean="0">
              <a:solidFill>
                <a:schemeClr val="tx1"/>
              </a:solidFill>
              <a:effectLst/>
              <a:latin typeface="+mn-lt"/>
              <a:ea typeface="+mn-ea"/>
              <a:cs typeface="+mn-cs"/>
            </a:endParaRPr>
          </a:p>
          <a:p>
            <a:pPr marL="171450" lvl="0" indent="-171450">
              <a:buFont typeface="Arial"/>
              <a:buChar char="•"/>
            </a:pPr>
            <a:r>
              <a:rPr lang="fr-FR" sz="1200" kern="1200" dirty="0" smtClean="0">
                <a:solidFill>
                  <a:schemeClr val="tx1"/>
                </a:solidFill>
                <a:effectLst/>
                <a:latin typeface="+mn-lt"/>
                <a:ea typeface="+mn-ea"/>
                <a:cs typeface="+mn-cs"/>
              </a:rPr>
              <a:t>Capacité à trianguler les informations concernant le candidat - l'admissibilité, mais aussi à comprendre les défis pouvant compromettre le suivi du programme;</a:t>
            </a:r>
            <a:endParaRPr lang="en-US" sz="1200" kern="1200" dirty="0" smtClean="0">
              <a:solidFill>
                <a:schemeClr val="tx1"/>
              </a:solidFill>
              <a:effectLst/>
              <a:latin typeface="+mn-lt"/>
              <a:ea typeface="+mn-ea"/>
              <a:cs typeface="+mn-cs"/>
            </a:endParaRPr>
          </a:p>
          <a:p>
            <a:pPr marL="171450" lvl="0" indent="-171450">
              <a:buFont typeface="Arial"/>
              <a:buChar char="•"/>
            </a:pPr>
            <a:r>
              <a:rPr lang="fr-FR" sz="1200" kern="1200" dirty="0" smtClean="0">
                <a:solidFill>
                  <a:schemeClr val="tx1"/>
                </a:solidFill>
                <a:effectLst/>
                <a:latin typeface="+mn-lt"/>
                <a:ea typeface="+mn-ea"/>
                <a:cs typeface="+mn-cs"/>
              </a:rPr>
              <a:t>Dispose d’une méthodologie de mobilisation les filles à participer à leurs programmes.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8183368-0D75-E547-948C-85904C9EBCEE}" type="slidenum">
              <a:rPr lang="en-US" smtClean="0"/>
              <a:pPr/>
              <a:t>7</a:t>
            </a:fld>
            <a:endParaRPr lang="en-US"/>
          </a:p>
        </p:txBody>
      </p:sp>
    </p:spTree>
    <p:extLst>
      <p:ext uri="{BB962C8B-B14F-4D97-AF65-F5344CB8AC3E}">
        <p14:creationId xmlns:p14="http://schemas.microsoft.com/office/powerpoint/2010/main" val="3978471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fr-FR" sz="1200" u="sng" kern="1200" dirty="0" smtClean="0">
                <a:solidFill>
                  <a:schemeClr val="tx1"/>
                </a:solidFill>
                <a:effectLst/>
                <a:latin typeface="+mn-lt"/>
                <a:ea typeface="+mn-ea"/>
                <a:cs typeface="+mn-cs"/>
              </a:rPr>
              <a:t>Dix critères de sélection des centres de formation : </a:t>
            </a:r>
            <a:endParaRPr lang="en-US" sz="1200" u="sng" kern="1200" dirty="0" smtClean="0">
              <a:solidFill>
                <a:schemeClr val="tx1"/>
              </a:solidFill>
              <a:effectLst/>
              <a:latin typeface="+mn-lt"/>
              <a:ea typeface="+mn-ea"/>
              <a:cs typeface="+mn-cs"/>
            </a:endParaRPr>
          </a:p>
          <a:p>
            <a:pPr marL="228600" lvl="0" indent="-228600">
              <a:buFont typeface="+mj-lt"/>
              <a:buAutoNum type="arabicPeriod"/>
            </a:pPr>
            <a:r>
              <a:rPr lang="fr-FR" sz="1200" kern="1200" dirty="0" smtClean="0">
                <a:solidFill>
                  <a:schemeClr val="tx1"/>
                </a:solidFill>
                <a:effectLst/>
                <a:latin typeface="+mn-lt"/>
                <a:ea typeface="+mn-ea"/>
                <a:cs typeface="+mn-cs"/>
              </a:rPr>
              <a:t>Expérience dans la provision de formation de qualité;</a:t>
            </a:r>
            <a:endParaRPr lang="en-US" sz="1200" kern="1200" dirty="0" smtClean="0">
              <a:solidFill>
                <a:schemeClr val="tx1"/>
              </a:solidFill>
              <a:effectLst/>
              <a:latin typeface="+mn-lt"/>
              <a:ea typeface="+mn-ea"/>
              <a:cs typeface="+mn-cs"/>
            </a:endParaRPr>
          </a:p>
          <a:p>
            <a:pPr marL="228600" lvl="0" indent="-228600">
              <a:buFont typeface="+mj-lt"/>
              <a:buAutoNum type="arabicPeriod"/>
            </a:pPr>
            <a:r>
              <a:rPr lang="fr-FR" sz="1200" kern="1200" dirty="0" smtClean="0">
                <a:solidFill>
                  <a:schemeClr val="tx1"/>
                </a:solidFill>
                <a:effectLst/>
                <a:latin typeface="+mn-lt"/>
                <a:ea typeface="+mn-ea"/>
                <a:cs typeface="+mn-cs"/>
              </a:rPr>
              <a:t>Au moins cinq ans d’expérience de travail avec les populations vulnérables et les adolescentes/ jeunes filles ;</a:t>
            </a:r>
            <a:endParaRPr lang="en-US" sz="1200" kern="1200" dirty="0" smtClean="0">
              <a:solidFill>
                <a:schemeClr val="tx1"/>
              </a:solidFill>
              <a:effectLst/>
              <a:latin typeface="+mn-lt"/>
              <a:ea typeface="+mn-ea"/>
              <a:cs typeface="+mn-cs"/>
            </a:endParaRPr>
          </a:p>
          <a:p>
            <a:pPr marL="228600" lvl="0" indent="-228600">
              <a:buFont typeface="+mj-lt"/>
              <a:buAutoNum type="arabicPeriod"/>
            </a:pPr>
            <a:r>
              <a:rPr lang="fr-FR" sz="1200" kern="1200" dirty="0" smtClean="0">
                <a:solidFill>
                  <a:schemeClr val="tx1"/>
                </a:solidFill>
                <a:effectLst/>
                <a:latin typeface="+mn-lt"/>
                <a:ea typeface="+mn-ea"/>
                <a:cs typeface="+mn-cs"/>
              </a:rPr>
              <a:t>Capacité de répondre aux besoins spécifiques lies à la sécurité personnelle des jeunes filles;</a:t>
            </a:r>
            <a:endParaRPr lang="en-US" sz="1200" kern="1200" dirty="0" smtClean="0">
              <a:solidFill>
                <a:schemeClr val="tx1"/>
              </a:solidFill>
              <a:effectLst/>
              <a:latin typeface="+mn-lt"/>
              <a:ea typeface="+mn-ea"/>
              <a:cs typeface="+mn-cs"/>
            </a:endParaRPr>
          </a:p>
          <a:p>
            <a:pPr marL="228600" lvl="0" indent="-228600">
              <a:buFont typeface="+mj-lt"/>
              <a:buAutoNum type="arabicPeriod"/>
            </a:pPr>
            <a:r>
              <a:rPr lang="fr-FR" sz="1200" kern="1200" dirty="0" smtClean="0">
                <a:solidFill>
                  <a:schemeClr val="tx1"/>
                </a:solidFill>
                <a:effectLst/>
                <a:latin typeface="+mn-lt"/>
                <a:ea typeface="+mn-ea"/>
                <a:cs typeface="+mn-cs"/>
              </a:rPr>
              <a:t>Formation orientée vers l’employabilité; </a:t>
            </a:r>
            <a:endParaRPr lang="en-US" sz="1200" kern="1200" dirty="0" smtClean="0">
              <a:solidFill>
                <a:schemeClr val="tx1"/>
              </a:solidFill>
              <a:effectLst/>
              <a:latin typeface="+mn-lt"/>
              <a:ea typeface="+mn-ea"/>
              <a:cs typeface="+mn-cs"/>
            </a:endParaRPr>
          </a:p>
          <a:p>
            <a:pPr marL="228600" lvl="0" indent="-228600">
              <a:buFont typeface="+mj-lt"/>
              <a:buAutoNum type="arabicPeriod"/>
            </a:pPr>
            <a:r>
              <a:rPr lang="fr-FR" sz="1200" kern="1200" dirty="0" smtClean="0">
                <a:solidFill>
                  <a:schemeClr val="tx1"/>
                </a:solidFill>
                <a:effectLst/>
                <a:latin typeface="+mn-lt"/>
                <a:ea typeface="+mn-ea"/>
                <a:cs typeface="+mn-cs"/>
              </a:rPr>
              <a:t>Existence d’une unité de placement dans le centre de formation et/ou relations privilégiées avec les employeurs ;</a:t>
            </a:r>
            <a:endParaRPr lang="en-US" sz="1200" kern="1200" dirty="0" smtClean="0">
              <a:solidFill>
                <a:schemeClr val="tx1"/>
              </a:solidFill>
              <a:effectLst/>
              <a:latin typeface="+mn-lt"/>
              <a:ea typeface="+mn-ea"/>
              <a:cs typeface="+mn-cs"/>
            </a:endParaRPr>
          </a:p>
          <a:p>
            <a:pPr marL="228600" lvl="0" indent="-228600">
              <a:buFont typeface="+mj-lt"/>
              <a:buAutoNum type="arabicPeriod"/>
            </a:pPr>
            <a:r>
              <a:rPr lang="fr-FR" sz="1200" kern="1200" dirty="0" smtClean="0">
                <a:solidFill>
                  <a:schemeClr val="tx1"/>
                </a:solidFill>
                <a:effectLst/>
                <a:latin typeface="+mn-lt"/>
                <a:ea typeface="+mn-ea"/>
                <a:cs typeface="+mn-cs"/>
              </a:rPr>
              <a:t>Importance donnée à l’éthique de travail et aux compétences de vie dans le curriculum ;</a:t>
            </a:r>
            <a:endParaRPr lang="en-US" sz="1200" kern="1200" dirty="0" smtClean="0">
              <a:solidFill>
                <a:schemeClr val="tx1"/>
              </a:solidFill>
              <a:effectLst/>
              <a:latin typeface="+mn-lt"/>
              <a:ea typeface="+mn-ea"/>
              <a:cs typeface="+mn-cs"/>
            </a:endParaRPr>
          </a:p>
          <a:p>
            <a:pPr marL="228600" lvl="0" indent="-228600">
              <a:buFont typeface="+mj-lt"/>
              <a:buAutoNum type="arabicPeriod"/>
            </a:pPr>
            <a:r>
              <a:rPr lang="fr-FR" sz="1200" kern="1200" dirty="0" smtClean="0">
                <a:solidFill>
                  <a:schemeClr val="tx1"/>
                </a:solidFill>
                <a:effectLst/>
                <a:latin typeface="+mn-lt"/>
                <a:ea typeface="+mn-ea"/>
                <a:cs typeface="+mn-cs"/>
              </a:rPr>
              <a:t>Expérience dans le renforcement du capital/lien social au sein des groups de jeunes et particulièrement des jeunes femmes (mentorat, groupes d’entre-aide) ;</a:t>
            </a:r>
            <a:endParaRPr lang="en-US" sz="1200" kern="1200" dirty="0" smtClean="0">
              <a:solidFill>
                <a:schemeClr val="tx1"/>
              </a:solidFill>
              <a:effectLst/>
              <a:latin typeface="+mn-lt"/>
              <a:ea typeface="+mn-ea"/>
              <a:cs typeface="+mn-cs"/>
            </a:endParaRPr>
          </a:p>
          <a:p>
            <a:pPr marL="228600" lvl="0" indent="-228600">
              <a:buFont typeface="+mj-lt"/>
              <a:buAutoNum type="arabicPeriod"/>
            </a:pPr>
            <a:r>
              <a:rPr lang="fr-FR" sz="1200" kern="1200" dirty="0" smtClean="0">
                <a:solidFill>
                  <a:schemeClr val="tx1"/>
                </a:solidFill>
                <a:effectLst/>
                <a:latin typeface="+mn-lt"/>
                <a:ea typeface="+mn-ea"/>
                <a:cs typeface="+mn-cs"/>
              </a:rPr>
              <a:t>Présence physique à Port-au-Prince ;</a:t>
            </a:r>
            <a:endParaRPr lang="en-US" sz="1200" kern="1200" dirty="0" smtClean="0">
              <a:solidFill>
                <a:schemeClr val="tx1"/>
              </a:solidFill>
              <a:effectLst/>
              <a:latin typeface="+mn-lt"/>
              <a:ea typeface="+mn-ea"/>
              <a:cs typeface="+mn-cs"/>
            </a:endParaRPr>
          </a:p>
          <a:p>
            <a:pPr marL="228600" lvl="0" indent="-228600">
              <a:buFont typeface="+mj-lt"/>
              <a:buAutoNum type="arabicPeriod"/>
            </a:pPr>
            <a:r>
              <a:rPr lang="fr-FR" sz="1200" kern="1200" dirty="0" smtClean="0">
                <a:solidFill>
                  <a:schemeClr val="tx1"/>
                </a:solidFill>
                <a:effectLst/>
                <a:latin typeface="+mn-lt"/>
                <a:ea typeface="+mn-ea"/>
                <a:cs typeface="+mn-cs"/>
              </a:rPr>
              <a:t>Capacité à trianguler l’information concernant la personne en formation – éligibilité/ capacité à suivre le programme mais  aussi les défis compromettant le succès dans la formation ;</a:t>
            </a:r>
            <a:endParaRPr lang="en-US" sz="12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err="1" smtClean="0">
                <a:solidFill>
                  <a:schemeClr val="tx1"/>
                </a:solidFill>
                <a:effectLst/>
                <a:latin typeface="+mn-lt"/>
                <a:ea typeface="+mn-ea"/>
                <a:cs typeface="+mn-cs"/>
              </a:rPr>
              <a:t>Coûts</a:t>
            </a:r>
            <a:r>
              <a:rPr lang="fr-FR" sz="1200" kern="1200" dirty="0" smtClean="0">
                <a:solidFill>
                  <a:schemeClr val="tx1"/>
                </a:solidFill>
                <a:effectLst/>
                <a:latin typeface="+mn-lt"/>
                <a:ea typeface="+mn-ea"/>
                <a:cs typeface="+mn-cs"/>
              </a:rPr>
              <a:t> des formations.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8183368-0D75-E547-948C-85904C9EBCEE}" type="slidenum">
              <a:rPr lang="en-US" smtClean="0"/>
              <a:pPr/>
              <a:t>8</a:t>
            </a:fld>
            <a:endParaRPr lang="en-US"/>
          </a:p>
        </p:txBody>
      </p:sp>
    </p:spTree>
    <p:extLst>
      <p:ext uri="{BB962C8B-B14F-4D97-AF65-F5344CB8AC3E}">
        <p14:creationId xmlns:p14="http://schemas.microsoft.com/office/powerpoint/2010/main" val="1247446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08183368-0D75-E547-948C-85904C9EBCEE}" type="slidenum">
              <a:rPr lang="en-US" smtClean="0"/>
              <a:pPr/>
              <a:t>11</a:t>
            </a:fld>
            <a:endParaRPr lang="en-US"/>
          </a:p>
        </p:txBody>
      </p:sp>
    </p:spTree>
    <p:extLst>
      <p:ext uri="{BB962C8B-B14F-4D97-AF65-F5344CB8AC3E}">
        <p14:creationId xmlns:p14="http://schemas.microsoft.com/office/powerpoint/2010/main" val="3804631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08183368-0D75-E547-948C-85904C9EBCEE}" type="slidenum">
              <a:rPr lang="en-US" smtClean="0"/>
              <a:pPr/>
              <a:t>12</a:t>
            </a:fld>
            <a:endParaRPr lang="en-US"/>
          </a:p>
        </p:txBody>
      </p:sp>
    </p:spTree>
    <p:extLst>
      <p:ext uri="{BB962C8B-B14F-4D97-AF65-F5344CB8AC3E}">
        <p14:creationId xmlns:p14="http://schemas.microsoft.com/office/powerpoint/2010/main" val="3804631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08183368-0D75-E547-948C-85904C9EBCEE}" type="slidenum">
              <a:rPr lang="en-US" smtClean="0"/>
              <a:pPr/>
              <a:t>13</a:t>
            </a:fld>
            <a:endParaRPr lang="en-US"/>
          </a:p>
        </p:txBody>
      </p:sp>
    </p:spTree>
    <p:extLst>
      <p:ext uri="{BB962C8B-B14F-4D97-AF65-F5344CB8AC3E}">
        <p14:creationId xmlns:p14="http://schemas.microsoft.com/office/powerpoint/2010/main" val="3804631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AC0295F-FC35-D14B-85E8-3C2F5F95CA03}" type="datetime1">
              <a:rPr lang="en-US" smtClean="0"/>
              <a:pPr/>
              <a:t>12/16/2014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32F98B7-F84C-2149-A683-B3A103F6EEB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E62A1A-311D-AC41-8ED0-93D6CCFB3939}" type="datetime1">
              <a:rPr lang="en-US" smtClean="0"/>
              <a:pPr/>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F98B7-F84C-2149-A683-B3A103F6EE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298F4C7A-1EF3-4744-AB25-A06C907C0C77}" type="datetime1">
              <a:rPr lang="en-US" smtClean="0"/>
              <a:pPr/>
              <a:t>12/16/2014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32F98B7-F84C-2149-A683-B3A103F6EEB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C9F0245-1168-C849-A792-6AE9AE8652D4}" type="datetime1">
              <a:rPr lang="en-US" smtClean="0"/>
              <a:pPr/>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32F98B7-F84C-2149-A683-B3A103F6EEBF}"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47F04A1-7C61-444E-8CB6-B2939528BAEC}" type="datetime1">
              <a:rPr lang="en-US" smtClean="0"/>
              <a:pPr/>
              <a:t>12/16/2014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32F98B7-F84C-2149-A683-B3A103F6EEBF}"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1B9A68D-CAFF-0040-AAB7-8407EDCF4EB0}" type="datetime1">
              <a:rPr lang="en-US" smtClean="0"/>
              <a:pPr/>
              <a:t>12/16/2014</a:t>
            </a:fld>
            <a:endParaRPr lang="en-US"/>
          </a:p>
        </p:txBody>
      </p:sp>
      <p:sp>
        <p:nvSpPr>
          <p:cNvPr id="10" name="Slide Number Placeholder 9"/>
          <p:cNvSpPr>
            <a:spLocks noGrp="1"/>
          </p:cNvSpPr>
          <p:nvPr>
            <p:ph type="sldNum" sz="quarter" idx="16"/>
          </p:nvPr>
        </p:nvSpPr>
        <p:spPr/>
        <p:txBody>
          <a:bodyPr rtlCol="0"/>
          <a:lstStyle/>
          <a:p>
            <a:fld id="{F32F98B7-F84C-2149-A683-B3A103F6EEBF}"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5AEB43E5-F9FC-3544-80A5-D67BDA763BEE}" type="datetime1">
              <a:rPr lang="en-US" smtClean="0"/>
              <a:pPr/>
              <a:t>12/16/2014</a:t>
            </a:fld>
            <a:endParaRPr lang="en-US"/>
          </a:p>
        </p:txBody>
      </p:sp>
      <p:sp>
        <p:nvSpPr>
          <p:cNvPr id="12" name="Slide Number Placeholder 11"/>
          <p:cNvSpPr>
            <a:spLocks noGrp="1"/>
          </p:cNvSpPr>
          <p:nvPr>
            <p:ph type="sldNum" sz="quarter" idx="16"/>
          </p:nvPr>
        </p:nvSpPr>
        <p:spPr/>
        <p:txBody>
          <a:bodyPr rtlCol="0"/>
          <a:lstStyle/>
          <a:p>
            <a:fld id="{F32F98B7-F84C-2149-A683-B3A103F6EEBF}"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ECC35A2-F03A-3249-AAF5-32EF4DA95ABA}" type="datetime1">
              <a:rPr lang="en-US" smtClean="0"/>
              <a:pPr/>
              <a:t>12/16/2014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32F98B7-F84C-2149-A683-B3A103F6EE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E9F68A-FB9F-D44E-BC00-C9DCC6418630}" type="datetime1">
              <a:rPr lang="en-US" smtClean="0"/>
              <a:pPr/>
              <a:t>12/16/2014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32F98B7-F84C-2149-A683-B3A103F6EE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165F5E7-AC91-9D40-8A65-377E59FEF1AD}" type="datetime1">
              <a:rPr lang="en-US" smtClean="0"/>
              <a:pPr/>
              <a:t>12/16/2014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32F98B7-F84C-2149-A683-B3A103F6EEBF}"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DFBDDA4-73A9-B84A-9BBD-5E8A26F8A549}" type="datetime1">
              <a:rPr lang="en-US" smtClean="0"/>
              <a:pPr/>
              <a:t>12/16/2014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F32F98B7-F84C-2149-A683-B3A103F6EEBF}"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017FAF0-D49D-5E45-AFED-04D4A082C9D8}" type="datetime1">
              <a:rPr lang="en-US" smtClean="0"/>
              <a:pPr/>
              <a:t>12/16/2014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32F98B7-F84C-2149-A683-B3A103F6EE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hf sldNum="0"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sjeangilles@worldbank.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mailto:fcuevas@worldbank.org" TargetMode="External"/><Relationship Id="rId5" Type="http://schemas.openxmlformats.org/officeDocument/2006/relationships/hyperlink" Target="mailto:arodella@worldbank.org" TargetMode="External"/><Relationship Id="rId4" Type="http://schemas.openxmlformats.org/officeDocument/2006/relationships/hyperlink" Target="mailto:jeanrobertjoseph@yahoo.f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a:xfrm>
            <a:off x="1201003" y="3688365"/>
            <a:ext cx="7942997" cy="2361672"/>
          </a:xfrm>
        </p:spPr>
        <p:txBody>
          <a:bodyPr>
            <a:normAutofit/>
          </a:bodyPr>
          <a:lstStyle/>
          <a:p>
            <a:r>
              <a:rPr lang="fr-FR" dirty="0" smtClean="0">
                <a:solidFill>
                  <a:schemeClr val="bg1"/>
                </a:solidFill>
              </a:rPr>
              <a:t>Réunion avec L’Equipe de l’</a:t>
            </a:r>
            <a:r>
              <a:rPr lang="fr-FR" dirty="0" err="1" smtClean="0">
                <a:solidFill>
                  <a:schemeClr val="bg1"/>
                </a:solidFill>
              </a:rPr>
              <a:t>evaluation</a:t>
            </a:r>
            <a:r>
              <a:rPr lang="fr-FR" dirty="0" smtClean="0">
                <a:solidFill>
                  <a:schemeClr val="bg1"/>
                </a:solidFill>
              </a:rPr>
              <a:t> d’impact du Projet AGI</a:t>
            </a:r>
            <a:endParaRPr lang="en-US" dirty="0"/>
          </a:p>
        </p:txBody>
      </p:sp>
      <p:sp>
        <p:nvSpPr>
          <p:cNvPr id="6" name="Text Placeholder 5"/>
          <p:cNvSpPr>
            <a:spLocks noGrp="1"/>
          </p:cNvSpPr>
          <p:nvPr>
            <p:ph type="subTitle" idx="1"/>
          </p:nvPr>
        </p:nvSpPr>
        <p:spPr/>
        <p:txBody>
          <a:bodyPr>
            <a:noAutofit/>
          </a:bodyPr>
          <a:lstStyle/>
          <a:p>
            <a:pPr algn="ctr"/>
            <a:r>
              <a:rPr lang="fr-FR" sz="2500" dirty="0" smtClean="0">
                <a:solidFill>
                  <a:schemeClr val="bg1"/>
                </a:solidFill>
              </a:rPr>
              <a:t>Banque Mondiale – 14 Septembre 2013</a:t>
            </a:r>
          </a:p>
        </p:txBody>
      </p:sp>
      <p:pic>
        <p:nvPicPr>
          <p:cNvPr id="8" name="Content Placeholder 7" descr="pic_AGI.jpg"/>
          <p:cNvPicPr>
            <a:picLocks noGrp="1" noChangeAspect="1"/>
          </p:cNvPicPr>
          <p:nvPr>
            <p:ph sz="quarter" idx="4294967295"/>
          </p:nvPr>
        </p:nvPicPr>
        <p:blipFill>
          <a:blip r:embed="rId3" cstate="email">
            <a:extLst>
              <a:ext uri="{28A0092B-C50C-407E-A947-70E740481C1C}">
                <a14:useLocalDpi xmlns:a14="http://schemas.microsoft.com/office/drawing/2010/main"/>
              </a:ext>
            </a:extLst>
          </a:blip>
          <a:stretch>
            <a:fillRect/>
          </a:stretch>
        </p:blipFill>
        <p:spPr>
          <a:xfrm>
            <a:off x="173037" y="467255"/>
            <a:ext cx="4378325" cy="3282950"/>
          </a:xfrm>
        </p:spPr>
      </p:pic>
      <p:pic>
        <p:nvPicPr>
          <p:cNvPr id="9" name="Picture 8" descr="logoAGIok.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348306" y="16627"/>
            <a:ext cx="2407920" cy="1405128"/>
          </a:xfrm>
          <a:prstGeom prst="rect">
            <a:avLst/>
          </a:prstGeom>
        </p:spPr>
      </p:pic>
    </p:spTree>
    <p:extLst>
      <p:ext uri="{BB962C8B-B14F-4D97-AF65-F5344CB8AC3E}">
        <p14:creationId xmlns:p14="http://schemas.microsoft.com/office/powerpoint/2010/main" val="2697392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Pourquoi</a:t>
            </a:r>
            <a:r>
              <a:rPr lang="en-US" dirty="0" smtClean="0"/>
              <a:t>? </a:t>
            </a:r>
            <a:endParaRPr lang="en-US" dirty="0"/>
          </a:p>
        </p:txBody>
      </p:sp>
      <p:sp>
        <p:nvSpPr>
          <p:cNvPr id="3" name="Content Placeholder 2"/>
          <p:cNvSpPr>
            <a:spLocks noGrp="1"/>
          </p:cNvSpPr>
          <p:nvPr>
            <p:ph sz="quarter" idx="1"/>
          </p:nvPr>
        </p:nvSpPr>
        <p:spPr/>
        <p:txBody>
          <a:bodyPr>
            <a:normAutofit/>
          </a:bodyPr>
          <a:lstStyle/>
          <a:p>
            <a:pPr hangingPunct="0"/>
            <a:r>
              <a:rPr lang="fr-FR" dirty="0" smtClean="0"/>
              <a:t>Outre </a:t>
            </a:r>
            <a:r>
              <a:rPr lang="fr-FR" dirty="0"/>
              <a:t>l’emploi des jeunes filles formées, le but de ce projet pilote est de </a:t>
            </a:r>
            <a:r>
              <a:rPr lang="fr-FR" b="1" dirty="0"/>
              <a:t>dégager des leçons sur les bonnes pratiques </a:t>
            </a:r>
            <a:r>
              <a:rPr lang="fr-FR" dirty="0"/>
              <a:t>visant à améliorer l’employabilité des jeunes filles. </a:t>
            </a:r>
            <a:endParaRPr lang="fr-FR" dirty="0" smtClean="0"/>
          </a:p>
          <a:p>
            <a:pPr hangingPunct="0"/>
            <a:r>
              <a:rPr lang="fr-FR" dirty="0" smtClean="0"/>
              <a:t>Une </a:t>
            </a:r>
            <a:r>
              <a:rPr lang="fr-FR" b="1" dirty="0"/>
              <a:t>rigoureuse évaluation d’impact du projet </a:t>
            </a:r>
            <a:r>
              <a:rPr lang="fr-FR" dirty="0"/>
              <a:t>vise à fournir une information impartiale sur ce qui fonctionne dans ce domaine et comment reproduire et/ou élargir ce projet. </a:t>
            </a:r>
            <a:endParaRPr lang="en-US" dirty="0"/>
          </a:p>
          <a:p>
            <a:endParaRPr lang="en-US" dirty="0"/>
          </a:p>
        </p:txBody>
      </p:sp>
    </p:spTree>
    <p:extLst>
      <p:ext uri="{BB962C8B-B14F-4D97-AF65-F5344CB8AC3E}">
        <p14:creationId xmlns:p14="http://schemas.microsoft.com/office/powerpoint/2010/main" val="18334864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Clefs d’Evaluation d’Impact</a:t>
            </a:r>
            <a:endParaRPr lang="fr-FR" dirty="0"/>
          </a:p>
        </p:txBody>
      </p:sp>
      <p:sp>
        <p:nvSpPr>
          <p:cNvPr id="3" name="Content Placeholder 2"/>
          <p:cNvSpPr>
            <a:spLocks noGrp="1"/>
          </p:cNvSpPr>
          <p:nvPr>
            <p:ph sz="quarter" idx="1"/>
          </p:nvPr>
        </p:nvSpPr>
        <p:spPr>
          <a:xfrm>
            <a:off x="612648" y="1600199"/>
            <a:ext cx="8153400" cy="5016088"/>
          </a:xfrm>
        </p:spPr>
        <p:txBody>
          <a:bodyPr>
            <a:normAutofit fontScale="92500" lnSpcReduction="10000"/>
          </a:bodyPr>
          <a:lstStyle/>
          <a:p>
            <a:r>
              <a:rPr lang="fr-FR" dirty="0" smtClean="0"/>
              <a:t>Une </a:t>
            </a:r>
            <a:r>
              <a:rPr lang="fr-FR" dirty="0"/>
              <a:t>évaluation d’impact permet d’identifier les </a:t>
            </a:r>
            <a:r>
              <a:rPr lang="fr-FR" b="1" dirty="0"/>
              <a:t>changements du bien-être </a:t>
            </a:r>
            <a:r>
              <a:rPr lang="fr-FR" dirty="0"/>
              <a:t>des individus qui peuvent être attribués à un projet, un </a:t>
            </a:r>
            <a:r>
              <a:rPr lang="fr-FR" dirty="0" smtClean="0"/>
              <a:t>programme. </a:t>
            </a:r>
          </a:p>
          <a:p>
            <a:r>
              <a:rPr lang="fr-FR" dirty="0" smtClean="0"/>
              <a:t>Nous </a:t>
            </a:r>
            <a:r>
              <a:rPr lang="fr-FR" dirty="0"/>
              <a:t>nous intéressons ici à l’impact du programme, à savoir </a:t>
            </a:r>
            <a:r>
              <a:rPr lang="fr-FR" b="1" dirty="0"/>
              <a:t>les changements des résultats causés directement </a:t>
            </a:r>
            <a:r>
              <a:rPr lang="fr-FR" dirty="0"/>
              <a:t>par celui-ci. </a:t>
            </a:r>
          </a:p>
          <a:p>
            <a:r>
              <a:rPr lang="fr-FR" dirty="0" smtClean="0"/>
              <a:t>l’évaluation </a:t>
            </a:r>
            <a:r>
              <a:rPr lang="fr-FR" dirty="0"/>
              <a:t>d’impact </a:t>
            </a:r>
            <a:r>
              <a:rPr lang="fr-FR" b="1" dirty="0"/>
              <a:t>nécessite de trouver un groupe de comparaison </a:t>
            </a:r>
            <a:r>
              <a:rPr lang="fr-FR" dirty="0"/>
              <a:t>pour estimer les résultats qu’auraient connus les participants à un programme si ledit programme n’avait pas existé</a:t>
            </a:r>
          </a:p>
          <a:p>
            <a:r>
              <a:rPr lang="fr-FR" b="1" dirty="0"/>
              <a:t>groupe de </a:t>
            </a:r>
            <a:r>
              <a:rPr lang="fr-FR" b="1" dirty="0" smtClean="0"/>
              <a:t>comparaison =</a:t>
            </a:r>
            <a:r>
              <a:rPr lang="fr-FR" dirty="0" smtClean="0"/>
              <a:t> contrefactuel = groupe de contrôle </a:t>
            </a:r>
          </a:p>
          <a:p>
            <a:pPr marL="514350" indent="-514350">
              <a:buFont typeface="+mj-lt"/>
              <a:buAutoNum type="arabicPeriod"/>
            </a:pPr>
            <a:endParaRPr lang="fr-FR" dirty="0"/>
          </a:p>
        </p:txBody>
      </p:sp>
    </p:spTree>
    <p:extLst>
      <p:ext uri="{BB962C8B-B14F-4D97-AF65-F5344CB8AC3E}">
        <p14:creationId xmlns:p14="http://schemas.microsoft.com/office/powerpoint/2010/main" val="4205449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Stratégie </a:t>
            </a:r>
            <a:r>
              <a:rPr lang="fr-FR" dirty="0"/>
              <a:t>d’Evaluation </a:t>
            </a:r>
            <a:r>
              <a:rPr lang="fr-FR" dirty="0" smtClean="0"/>
              <a:t>d’Impact</a:t>
            </a:r>
            <a:endParaRPr lang="fr-FR" dirty="0"/>
          </a:p>
        </p:txBody>
      </p:sp>
      <p:sp>
        <p:nvSpPr>
          <p:cNvPr id="3" name="Content Placeholder 2"/>
          <p:cNvSpPr>
            <a:spLocks noGrp="1"/>
          </p:cNvSpPr>
          <p:nvPr>
            <p:ph sz="quarter" idx="1"/>
          </p:nvPr>
        </p:nvSpPr>
        <p:spPr>
          <a:xfrm>
            <a:off x="612648" y="1600199"/>
            <a:ext cx="8153400" cy="5016088"/>
          </a:xfrm>
        </p:spPr>
        <p:txBody>
          <a:bodyPr>
            <a:normAutofit fontScale="92500" lnSpcReduction="20000"/>
          </a:bodyPr>
          <a:lstStyle/>
          <a:p>
            <a:pPr hangingPunct="0"/>
            <a:r>
              <a:rPr lang="fr-FR" dirty="0"/>
              <a:t>La stratégie de l’évaluation d’impact utilise le </a:t>
            </a:r>
            <a:r>
              <a:rPr lang="fr-FR" b="1" dirty="0"/>
              <a:t>système de cohorte</a:t>
            </a:r>
            <a:r>
              <a:rPr lang="fr-FR" dirty="0"/>
              <a:t> et la mise en place progressive du pilote. </a:t>
            </a:r>
          </a:p>
          <a:p>
            <a:pPr hangingPunct="0"/>
            <a:r>
              <a:rPr lang="fr-FR" dirty="0" smtClean="0"/>
              <a:t>Un </a:t>
            </a:r>
            <a:r>
              <a:rPr lang="fr-FR" dirty="0"/>
              <a:t>tirage au sort permettra de déterminer les 500 jeunes filles qui commenceront la formation </a:t>
            </a:r>
            <a:r>
              <a:rPr lang="fr-FR" dirty="0" smtClean="0"/>
              <a:t>en 2012 (première cohorte), </a:t>
            </a:r>
            <a:r>
              <a:rPr lang="fr-FR" dirty="0"/>
              <a:t>et celles qui seront formées </a:t>
            </a:r>
            <a:r>
              <a:rPr lang="fr-FR" dirty="0" smtClean="0"/>
              <a:t>en 2013 (deuxième cohorte).  </a:t>
            </a:r>
            <a:endParaRPr lang="fr-FR" dirty="0"/>
          </a:p>
          <a:p>
            <a:pPr hangingPunct="0"/>
            <a:r>
              <a:rPr lang="fr-FR" dirty="0" smtClean="0"/>
              <a:t>Ces </a:t>
            </a:r>
            <a:r>
              <a:rPr lang="fr-FR" dirty="0"/>
              <a:t>deux groupes distincts au cours de la première année du programme, </a:t>
            </a:r>
            <a:endParaRPr lang="fr-FR" dirty="0" smtClean="0"/>
          </a:p>
          <a:p>
            <a:pPr lvl="1" hangingPunct="0"/>
            <a:r>
              <a:rPr lang="fr-FR" dirty="0" smtClean="0"/>
              <a:t>un </a:t>
            </a:r>
            <a:r>
              <a:rPr lang="fr-FR" dirty="0"/>
              <a:t>"traité" – i.e. le groupe recevant une formation, et </a:t>
            </a:r>
            <a:endParaRPr lang="fr-FR" dirty="0" smtClean="0"/>
          </a:p>
          <a:p>
            <a:pPr lvl="1" hangingPunct="0"/>
            <a:r>
              <a:rPr lang="fr-FR" dirty="0" smtClean="0"/>
              <a:t>un </a:t>
            </a:r>
            <a:r>
              <a:rPr lang="fr-FR" dirty="0"/>
              <a:t>groupe «témoin» ou « de contrôle » qui ne reçoit pas de formation dans cette première phase. </a:t>
            </a:r>
            <a:endParaRPr lang="en-US" dirty="0"/>
          </a:p>
          <a:p>
            <a:pPr hangingPunct="0"/>
            <a:r>
              <a:rPr lang="fr-FR" dirty="0"/>
              <a:t>Dans ce second groupe se trouve </a:t>
            </a:r>
            <a:r>
              <a:rPr lang="fr-FR" b="1" dirty="0"/>
              <a:t>la clé </a:t>
            </a:r>
            <a:r>
              <a:rPr lang="fr-FR" dirty="0"/>
              <a:t>pour répondre à la question ci-dessus: </a:t>
            </a:r>
            <a:r>
              <a:rPr lang="fr-FR" b="1" dirty="0"/>
              <a:t>ce qui serait arrivé sans formation? </a:t>
            </a:r>
            <a:endParaRPr lang="en-US" b="1" dirty="0"/>
          </a:p>
          <a:p>
            <a:pPr marL="514350" indent="-514350">
              <a:buFont typeface="+mj-lt"/>
              <a:buAutoNum type="arabicPeriod"/>
            </a:pPr>
            <a:endParaRPr lang="fr-FR" dirty="0"/>
          </a:p>
        </p:txBody>
      </p:sp>
    </p:spTree>
    <p:extLst>
      <p:ext uri="{BB962C8B-B14F-4D97-AF65-F5344CB8AC3E}">
        <p14:creationId xmlns:p14="http://schemas.microsoft.com/office/powerpoint/2010/main" val="1686864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Travail de Terrain</a:t>
            </a:r>
            <a:endParaRPr lang="fr-FR" dirty="0"/>
          </a:p>
        </p:txBody>
      </p:sp>
      <p:sp>
        <p:nvSpPr>
          <p:cNvPr id="3" name="Content Placeholder 2"/>
          <p:cNvSpPr>
            <a:spLocks noGrp="1"/>
          </p:cNvSpPr>
          <p:nvPr>
            <p:ph sz="quarter" idx="1"/>
          </p:nvPr>
        </p:nvSpPr>
        <p:spPr>
          <a:xfrm>
            <a:off x="612648" y="1600199"/>
            <a:ext cx="8153400" cy="5016088"/>
          </a:xfrm>
        </p:spPr>
        <p:txBody>
          <a:bodyPr>
            <a:normAutofit/>
          </a:bodyPr>
          <a:lstStyle/>
          <a:p>
            <a:r>
              <a:rPr lang="fr-FR" dirty="0"/>
              <a:t>Afin de mettre en œuvre la stratégie d’évaluation, trois cycles de collecte de données sont </a:t>
            </a:r>
            <a:r>
              <a:rPr lang="fr-FR" dirty="0" smtClean="0"/>
              <a:t>envisages. </a:t>
            </a:r>
            <a:r>
              <a:rPr lang="fr-FR" b="1" dirty="0"/>
              <a:t>Tous les individus devront être interrogés à chaque étape</a:t>
            </a:r>
            <a:r>
              <a:rPr lang="fr-FR" dirty="0"/>
              <a:t>.</a:t>
            </a:r>
            <a:endParaRPr lang="en-US" dirty="0"/>
          </a:p>
          <a:p>
            <a:r>
              <a:rPr lang="fr-FR" i="1" dirty="0" smtClean="0"/>
              <a:t>Ligne </a:t>
            </a:r>
            <a:r>
              <a:rPr lang="fr-FR" i="1" dirty="0"/>
              <a:t>de base </a:t>
            </a:r>
            <a:r>
              <a:rPr lang="fr-FR" dirty="0"/>
              <a:t>: Cette collecte des données doit se faire avant que toute intervention n’ait </a:t>
            </a:r>
            <a:r>
              <a:rPr lang="fr-FR" dirty="0" smtClean="0"/>
              <a:t>lieu (2012</a:t>
            </a:r>
            <a:r>
              <a:rPr lang="fr-FR" dirty="0"/>
              <a:t>)</a:t>
            </a:r>
            <a:endParaRPr lang="en-US" dirty="0"/>
          </a:p>
          <a:p>
            <a:r>
              <a:rPr lang="fr-FR" i="1" dirty="0" smtClean="0"/>
              <a:t>Ligne médiane (également appelée </a:t>
            </a:r>
            <a:r>
              <a:rPr lang="fr-FR" i="1" dirty="0" err="1" smtClean="0"/>
              <a:t>mid</a:t>
            </a:r>
            <a:r>
              <a:rPr lang="fr-FR" i="1" dirty="0" smtClean="0"/>
              <a:t>-line ou enquête de mi-parcours): </a:t>
            </a:r>
            <a:r>
              <a:rPr lang="fr-FR" dirty="0"/>
              <a:t>A la fin de la première </a:t>
            </a:r>
            <a:r>
              <a:rPr lang="fr-FR" dirty="0" smtClean="0"/>
              <a:t>année (sept-octobre 2013)</a:t>
            </a:r>
            <a:endParaRPr lang="en-US" dirty="0"/>
          </a:p>
          <a:p>
            <a:r>
              <a:rPr lang="fr-FR" i="1" dirty="0" smtClean="0"/>
              <a:t>Ligne </a:t>
            </a:r>
            <a:r>
              <a:rPr lang="fr-FR" i="1" dirty="0"/>
              <a:t>finale</a:t>
            </a:r>
            <a:r>
              <a:rPr lang="fr-FR" dirty="0"/>
              <a:t> : A la fin de la deuxième </a:t>
            </a:r>
            <a:r>
              <a:rPr lang="fr-FR" dirty="0" smtClean="0"/>
              <a:t>année (2014)</a:t>
            </a:r>
            <a:endParaRPr lang="en-US" dirty="0"/>
          </a:p>
          <a:p>
            <a:pPr marL="514350" indent="-514350">
              <a:buFont typeface="+mj-lt"/>
              <a:buAutoNum type="arabicPeriod"/>
            </a:pPr>
            <a:endParaRPr lang="fr-FR" dirty="0" smtClean="0"/>
          </a:p>
          <a:p>
            <a:pPr marL="514350" indent="-514350">
              <a:buFont typeface="+mj-lt"/>
              <a:buAutoNum type="arabicPeriod"/>
            </a:pPr>
            <a:endParaRPr lang="fr-FR" dirty="0"/>
          </a:p>
        </p:txBody>
      </p:sp>
    </p:spTree>
    <p:extLst>
      <p:ext uri="{BB962C8B-B14F-4D97-AF65-F5344CB8AC3E}">
        <p14:creationId xmlns:p14="http://schemas.microsoft.com/office/powerpoint/2010/main" val="3088081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Clefs d’Evaluation d’Impact</a:t>
            </a:r>
            <a:endParaRPr lang="fr-FR" dirty="0"/>
          </a:p>
        </p:txBody>
      </p:sp>
      <p:sp>
        <p:nvSpPr>
          <p:cNvPr id="3" name="Content Placeholder 2"/>
          <p:cNvSpPr>
            <a:spLocks noGrp="1"/>
          </p:cNvSpPr>
          <p:nvPr>
            <p:ph sz="quarter" idx="1"/>
          </p:nvPr>
        </p:nvSpPr>
        <p:spPr>
          <a:xfrm>
            <a:off x="612648" y="1600199"/>
            <a:ext cx="8153400" cy="5016088"/>
          </a:xfrm>
        </p:spPr>
        <p:txBody>
          <a:bodyPr>
            <a:normAutofit/>
          </a:bodyPr>
          <a:lstStyle/>
          <a:p>
            <a:pPr marL="0" indent="0">
              <a:buNone/>
            </a:pPr>
            <a:r>
              <a:rPr lang="fr-FR" dirty="0" smtClean="0"/>
              <a:t>C’est très simple:</a:t>
            </a:r>
          </a:p>
          <a:p>
            <a:pPr marL="514350" indent="-514350">
              <a:buFont typeface="+mj-lt"/>
              <a:buAutoNum type="arabicPeriod"/>
            </a:pPr>
            <a:r>
              <a:rPr lang="fr-FR" b="1" dirty="0" smtClean="0">
                <a:solidFill>
                  <a:schemeClr val="accent5"/>
                </a:solidFill>
              </a:rPr>
              <a:t>Faire l’enquête de « TOUT LE MONDE » </a:t>
            </a:r>
          </a:p>
          <a:p>
            <a:pPr marL="514350" indent="-514350">
              <a:buFont typeface="+mj-lt"/>
              <a:buAutoNum type="arabicPeriod"/>
            </a:pPr>
            <a:r>
              <a:rPr lang="fr-FR" dirty="0" smtClean="0"/>
              <a:t>Toutes les Jeunes Filles qui ont participé </a:t>
            </a:r>
            <a:r>
              <a:rPr lang="fr-FR" dirty="0"/>
              <a:t>à </a:t>
            </a:r>
            <a:r>
              <a:rPr lang="fr-FR" dirty="0" smtClean="0"/>
              <a:t>la ligne de base, soit </a:t>
            </a:r>
            <a:r>
              <a:rPr lang="fr-FR" b="1" u="sng" dirty="0" smtClean="0"/>
              <a:t>1443 jeune filles</a:t>
            </a:r>
            <a:r>
              <a:rPr lang="fr-FR" dirty="0" smtClean="0"/>
              <a:t>.</a:t>
            </a:r>
          </a:p>
          <a:p>
            <a:pPr marL="514350" indent="-514350">
              <a:buFont typeface="+mj-lt"/>
              <a:buAutoNum type="arabicPeriod"/>
            </a:pPr>
            <a:r>
              <a:rPr lang="fr-FR" dirty="0" smtClean="0"/>
              <a:t>Il faut également que l’ensemble des ménages où ces jeunes filles habitent en 2013 soient enquêté.</a:t>
            </a:r>
          </a:p>
          <a:p>
            <a:pPr marL="514350" indent="-514350">
              <a:buFont typeface="+mj-lt"/>
              <a:buAutoNum type="arabicPeriod"/>
            </a:pPr>
            <a:r>
              <a:rPr lang="fr-FR" dirty="0" smtClean="0"/>
              <a:t>La qualité de </a:t>
            </a:r>
            <a:r>
              <a:rPr lang="fr-FR" dirty="0"/>
              <a:t>l’enquête </a:t>
            </a:r>
            <a:r>
              <a:rPr lang="fr-FR" dirty="0" smtClean="0"/>
              <a:t>dépend de la capacité </a:t>
            </a:r>
            <a:r>
              <a:rPr lang="fr-FR" dirty="0"/>
              <a:t>à retrouver et à enquêter </a:t>
            </a:r>
            <a:r>
              <a:rPr lang="fr-FR" dirty="0" smtClean="0"/>
              <a:t>l’ensemble de ces deux groupes</a:t>
            </a:r>
          </a:p>
        </p:txBody>
      </p:sp>
    </p:spTree>
    <p:extLst>
      <p:ext uri="{BB962C8B-B14F-4D97-AF65-F5344CB8AC3E}">
        <p14:creationId xmlns:p14="http://schemas.microsoft.com/office/powerpoint/2010/main" val="4267417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Un travail d’équipe essentiel</a:t>
            </a:r>
            <a:endParaRPr lang="fr-FR" dirty="0"/>
          </a:p>
        </p:txBody>
      </p:sp>
      <p:sp>
        <p:nvSpPr>
          <p:cNvPr id="3" name="Content Placeholder 2"/>
          <p:cNvSpPr>
            <a:spLocks noGrp="1"/>
          </p:cNvSpPr>
          <p:nvPr>
            <p:ph sz="quarter" idx="1"/>
          </p:nvPr>
        </p:nvSpPr>
        <p:spPr>
          <a:xfrm>
            <a:off x="612648" y="1600200"/>
            <a:ext cx="8153400" cy="4923430"/>
          </a:xfrm>
        </p:spPr>
        <p:txBody>
          <a:bodyPr/>
          <a:lstStyle/>
          <a:p>
            <a:r>
              <a:rPr lang="fr-FR" dirty="0"/>
              <a:t>Pour cette raison, le rôle des enquêteurs et des mentors communautaires est essentiel! </a:t>
            </a:r>
            <a:endParaRPr lang="fr-FR" dirty="0" smtClean="0"/>
          </a:p>
          <a:p>
            <a:r>
              <a:rPr lang="fr-FR" dirty="0" smtClean="0"/>
              <a:t>Nous avons besoin de votre engagement et de votre proactivité pour que nous puissions apprendre ensemble les leçons du projet AGI pour Haïti</a:t>
            </a:r>
          </a:p>
          <a:p>
            <a:r>
              <a:rPr lang="fr-FR" dirty="0" smtClean="0"/>
              <a:t>Vous </a:t>
            </a:r>
            <a:r>
              <a:rPr lang="fr-FR" dirty="0"/>
              <a:t>êtes des acteurs intégrants du projet! </a:t>
            </a:r>
            <a:endParaRPr lang="fr-FR" dirty="0" smtClean="0"/>
          </a:p>
          <a:p>
            <a:r>
              <a:rPr lang="fr-FR" dirty="0" smtClean="0"/>
              <a:t>N’h</a:t>
            </a:r>
            <a:r>
              <a:rPr lang="fr-FR" dirty="0"/>
              <a:t>é</a:t>
            </a:r>
            <a:r>
              <a:rPr lang="fr-FR" dirty="0" smtClean="0"/>
              <a:t>sitez pas </a:t>
            </a:r>
            <a:r>
              <a:rPr lang="fr-FR" dirty="0"/>
              <a:t>à </a:t>
            </a:r>
            <a:r>
              <a:rPr lang="fr-FR" dirty="0" smtClean="0"/>
              <a:t>poser des questions et </a:t>
            </a:r>
            <a:r>
              <a:rPr lang="fr-FR" dirty="0"/>
              <a:t>à </a:t>
            </a:r>
            <a:r>
              <a:rPr lang="fr-FR" dirty="0" smtClean="0"/>
              <a:t>faire remonter l’information lors des enquêtes! </a:t>
            </a:r>
          </a:p>
          <a:p>
            <a:endParaRPr lang="en-US" dirty="0"/>
          </a:p>
        </p:txBody>
      </p:sp>
    </p:spTree>
    <p:extLst>
      <p:ext uri="{BB962C8B-B14F-4D97-AF65-F5344CB8AC3E}">
        <p14:creationId xmlns:p14="http://schemas.microsoft.com/office/powerpoint/2010/main" val="28874808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CONTACT</a:t>
            </a:r>
            <a:endParaRPr lang="en-US" dirty="0"/>
          </a:p>
        </p:txBody>
      </p:sp>
      <p:sp>
        <p:nvSpPr>
          <p:cNvPr id="6" name="Content Placeholder 5"/>
          <p:cNvSpPr>
            <a:spLocks noGrp="1"/>
          </p:cNvSpPr>
          <p:nvPr>
            <p:ph sz="quarter" idx="1"/>
          </p:nvPr>
        </p:nvSpPr>
        <p:spPr>
          <a:xfrm>
            <a:off x="612648" y="1600199"/>
            <a:ext cx="8153400" cy="4946817"/>
          </a:xfrm>
        </p:spPr>
        <p:txBody>
          <a:bodyPr>
            <a:normAutofit fontScale="92500" lnSpcReduction="20000"/>
          </a:bodyPr>
          <a:lstStyle/>
          <a:p>
            <a:endParaRPr lang="en-US" dirty="0" smtClean="0"/>
          </a:p>
          <a:p>
            <a:r>
              <a:rPr lang="fr-FR" dirty="0" smtClean="0"/>
              <a:t>Coordinatrice Terrain du Projet pour les Adolescentes en </a:t>
            </a:r>
            <a:r>
              <a:rPr lang="fr-FR" dirty="0" err="1" smtClean="0"/>
              <a:t>Haiti</a:t>
            </a:r>
            <a:r>
              <a:rPr lang="fr-FR" dirty="0" smtClean="0"/>
              <a:t> (AGI): </a:t>
            </a:r>
          </a:p>
          <a:p>
            <a:pPr marL="0" indent="0">
              <a:buNone/>
            </a:pPr>
            <a:r>
              <a:rPr lang="fr-FR" dirty="0" smtClean="0"/>
              <a:t>Sandra Jean-Gilles (</a:t>
            </a:r>
            <a:r>
              <a:rPr lang="fr-FR" dirty="0" smtClean="0">
                <a:hlinkClick r:id="rId3"/>
              </a:rPr>
              <a:t>sjeangilles@worldbank.org</a:t>
            </a:r>
            <a:r>
              <a:rPr lang="fr-FR" dirty="0" smtClean="0"/>
              <a:t>)</a:t>
            </a:r>
          </a:p>
          <a:p>
            <a:r>
              <a:rPr lang="fr-FR" dirty="0" smtClean="0"/>
              <a:t>Coordinateur Terrain Evaluation d’Impact (ICIESA): </a:t>
            </a:r>
          </a:p>
          <a:p>
            <a:pPr marL="0" indent="0">
              <a:buNone/>
            </a:pPr>
            <a:r>
              <a:rPr lang="fr-FR" dirty="0" smtClean="0"/>
              <a:t>Jean Robert Joseph </a:t>
            </a:r>
            <a:r>
              <a:rPr lang="fr-FR" dirty="0" smtClean="0">
                <a:hlinkClick r:id="rId4"/>
              </a:rPr>
              <a:t>jeanrobertjoseph@yahoo.fr</a:t>
            </a:r>
            <a:r>
              <a:rPr lang="fr-FR" dirty="0" smtClean="0"/>
              <a:t>  </a:t>
            </a:r>
          </a:p>
          <a:p>
            <a:r>
              <a:rPr lang="fr-FR" dirty="0" smtClean="0"/>
              <a:t>Responsables de projet pour la Banque Mondiale:</a:t>
            </a:r>
          </a:p>
          <a:p>
            <a:pPr marL="0" indent="0">
              <a:buNone/>
            </a:pPr>
            <a:r>
              <a:rPr lang="fr-FR" dirty="0" smtClean="0"/>
              <a:t>Aude-Sophie Rodella </a:t>
            </a:r>
            <a:r>
              <a:rPr lang="fr-FR" dirty="0" smtClean="0">
                <a:hlinkClick r:id="rId5"/>
              </a:rPr>
              <a:t>arodella@worldbank.org</a:t>
            </a:r>
            <a:r>
              <a:rPr lang="fr-FR" dirty="0" smtClean="0"/>
              <a:t> </a:t>
            </a:r>
          </a:p>
          <a:p>
            <a:pPr marL="0" indent="0">
              <a:buNone/>
            </a:pPr>
            <a:r>
              <a:rPr lang="fr-FR" dirty="0" err="1" smtClean="0"/>
              <a:t>Facundo</a:t>
            </a:r>
            <a:r>
              <a:rPr lang="fr-FR" dirty="0" smtClean="0"/>
              <a:t> Cuevas </a:t>
            </a:r>
            <a:r>
              <a:rPr lang="fr-FR" dirty="0" smtClean="0">
                <a:hlinkClick r:id="rId6"/>
              </a:rPr>
              <a:t>fcuevas@worldbank.org</a:t>
            </a:r>
            <a:r>
              <a:rPr lang="fr-FR" dirty="0" smtClean="0"/>
              <a:t> </a:t>
            </a:r>
          </a:p>
          <a:p>
            <a:pPr marL="0" indent="0">
              <a:buNone/>
            </a:pPr>
            <a:r>
              <a:rPr lang="fr-FR" dirty="0" smtClean="0"/>
              <a:t>- Supervision et communication </a:t>
            </a:r>
            <a:r>
              <a:rPr lang="fr-FR" dirty="0" err="1" smtClean="0"/>
              <a:t>Haiti</a:t>
            </a:r>
            <a:r>
              <a:rPr lang="fr-FR" dirty="0" smtClean="0"/>
              <a:t>-Washington: Bernardo Atuesta Montes </a:t>
            </a:r>
            <a:r>
              <a:rPr lang="fr-FR" dirty="0"/>
              <a:t>batuestamontes@worldbank.org</a:t>
            </a:r>
          </a:p>
          <a:p>
            <a:pPr marL="0" indent="0">
              <a:buNone/>
            </a:pPr>
            <a:endParaRPr lang="en-US" dirty="0" smtClean="0"/>
          </a:p>
          <a:p>
            <a:pPr marL="0" indent="0" algn="ctr">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38537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Contexte</a:t>
            </a:r>
            <a:r>
              <a:rPr lang="en-US" dirty="0" smtClean="0"/>
              <a:t> du </a:t>
            </a:r>
            <a:r>
              <a:rPr lang="en-US" dirty="0" err="1" smtClean="0"/>
              <a:t>Projet</a:t>
            </a:r>
            <a:r>
              <a:rPr lang="en-US" dirty="0" smtClean="0"/>
              <a:t> AGI </a:t>
            </a:r>
            <a:endParaRPr lang="en-US" dirty="0"/>
          </a:p>
        </p:txBody>
      </p:sp>
      <p:sp>
        <p:nvSpPr>
          <p:cNvPr id="5" name="Content Placeholder 4"/>
          <p:cNvSpPr>
            <a:spLocks noGrp="1"/>
          </p:cNvSpPr>
          <p:nvPr>
            <p:ph sz="quarter" idx="1"/>
          </p:nvPr>
        </p:nvSpPr>
        <p:spPr>
          <a:xfrm>
            <a:off x="612648" y="1600199"/>
            <a:ext cx="8153400" cy="5110877"/>
          </a:xfrm>
        </p:spPr>
        <p:txBody>
          <a:bodyPr>
            <a:noAutofit/>
          </a:bodyPr>
          <a:lstStyle/>
          <a:p>
            <a:pPr hangingPunct="0"/>
            <a:r>
              <a:rPr lang="fr-FR" sz="2000" dirty="0" smtClean="0"/>
              <a:t>En </a:t>
            </a:r>
            <a:r>
              <a:rPr lang="fr-FR" sz="2000" dirty="0"/>
              <a:t>Octobre 2008, La Banque Mondiale a lancé l’Initiative pour les Adolescentes (Adolescent Girls Initiative – AGI), un partenariat public-privé afin de </a:t>
            </a:r>
            <a:r>
              <a:rPr lang="fr-FR" sz="2000" b="1" dirty="0"/>
              <a:t>promouvoir l’autonomie économique des jeunes filles et jeunes femmes</a:t>
            </a:r>
            <a:r>
              <a:rPr lang="fr-FR" sz="2000" dirty="0"/>
              <a:t>. Cette initiative est actuellement présente dans huit </a:t>
            </a:r>
            <a:r>
              <a:rPr lang="fr-FR" sz="2000" dirty="0" smtClean="0"/>
              <a:t>pays. </a:t>
            </a:r>
            <a:endParaRPr lang="en-US" sz="2000" dirty="0"/>
          </a:p>
          <a:p>
            <a:pPr hangingPunct="0"/>
            <a:r>
              <a:rPr lang="fr-FR" sz="2000" dirty="0"/>
              <a:t>Les interventions comprennent des formations techniques, des formations à la création d’entreprise, des formations traditionnelles et vocationnelles ou bien encore en compétences de la vie quotidienne. </a:t>
            </a:r>
            <a:endParaRPr lang="en-US" sz="2000" dirty="0"/>
          </a:p>
          <a:p>
            <a:pPr hangingPunct="0"/>
            <a:r>
              <a:rPr lang="fr-FR" sz="2000" dirty="0"/>
              <a:t>L’ensemble des projets est </a:t>
            </a:r>
            <a:r>
              <a:rPr lang="fr-FR" sz="2000" b="1" dirty="0"/>
              <a:t>rigoureusement évalué</a:t>
            </a:r>
            <a:r>
              <a:rPr lang="fr-FR" sz="2000" dirty="0"/>
              <a:t> afin de mieux </a:t>
            </a:r>
            <a:r>
              <a:rPr lang="fr-FR" sz="2000" b="1" dirty="0"/>
              <a:t>comprendre les éléments de succès </a:t>
            </a:r>
            <a:r>
              <a:rPr lang="fr-FR" sz="2000" dirty="0"/>
              <a:t>pour reproduire et élargir de telles initiatives en faveur des jeunes filles et jeunes femmes à travers le monde. Les donateurs de cette Initiative incluent l’Australie, le Danemark, la Norvège, la Suède, le Royaume-Uni et la Fondation Nike. </a:t>
            </a:r>
            <a:endParaRPr lang="en-US" sz="2000" dirty="0"/>
          </a:p>
          <a:p>
            <a:pPr marL="0" indent="0">
              <a:buNone/>
            </a:pPr>
            <a:endParaRPr lang="en-US" sz="2000" dirty="0"/>
          </a:p>
        </p:txBody>
      </p:sp>
    </p:spTree>
    <p:extLst>
      <p:ext uri="{BB962C8B-B14F-4D97-AF65-F5344CB8AC3E}">
        <p14:creationId xmlns:p14="http://schemas.microsoft.com/office/powerpoint/2010/main" val="1393227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6 Objectifs Clefs du Projet AGI</a:t>
            </a:r>
            <a:endParaRPr lang="fr-FR" dirty="0"/>
          </a:p>
        </p:txBody>
      </p:sp>
      <p:sp>
        <p:nvSpPr>
          <p:cNvPr id="3" name="Content Placeholder 2"/>
          <p:cNvSpPr>
            <a:spLocks noGrp="1"/>
          </p:cNvSpPr>
          <p:nvPr>
            <p:ph sz="quarter" idx="1"/>
          </p:nvPr>
        </p:nvSpPr>
        <p:spPr>
          <a:xfrm>
            <a:off x="612648" y="1600199"/>
            <a:ext cx="8153400" cy="5016088"/>
          </a:xfrm>
        </p:spPr>
        <p:txBody>
          <a:bodyPr>
            <a:normAutofit fontScale="77500" lnSpcReduction="20000"/>
          </a:bodyPr>
          <a:lstStyle/>
          <a:p>
            <a:pPr marL="514350" indent="-514350">
              <a:buFont typeface="+mj-lt"/>
              <a:buAutoNum type="arabicPeriod"/>
            </a:pPr>
            <a:r>
              <a:rPr lang="fr-FR" dirty="0" smtClean="0"/>
              <a:t>Offrir des </a:t>
            </a:r>
            <a:r>
              <a:rPr lang="fr-FR" b="1" dirty="0" smtClean="0"/>
              <a:t>opportunités </a:t>
            </a:r>
            <a:r>
              <a:rPr lang="fr-FR" dirty="0" smtClean="0"/>
              <a:t>socio-économiques de long-terme aux jeunes filles en situation vulnérable</a:t>
            </a:r>
          </a:p>
          <a:p>
            <a:pPr marL="514350" indent="-514350">
              <a:buFont typeface="+mj-lt"/>
              <a:buAutoNum type="arabicPeriod"/>
            </a:pPr>
            <a:r>
              <a:rPr lang="fr-FR" dirty="0" smtClean="0"/>
              <a:t>Faciliter leur </a:t>
            </a:r>
            <a:r>
              <a:rPr lang="fr-FR" b="1" dirty="0" smtClean="0"/>
              <a:t>transition </a:t>
            </a:r>
            <a:r>
              <a:rPr lang="fr-FR" dirty="0" smtClean="0"/>
              <a:t>de l’école /formation professionnelle au marché de l’emploi</a:t>
            </a:r>
          </a:p>
          <a:p>
            <a:pPr marL="514350" indent="-514350">
              <a:buFont typeface="+mj-lt"/>
              <a:buAutoNum type="arabicPeriod"/>
            </a:pPr>
            <a:r>
              <a:rPr lang="fr-FR" b="1" dirty="0" smtClean="0"/>
              <a:t>Augmenter l’emploi</a:t>
            </a:r>
            <a:r>
              <a:rPr lang="fr-FR" dirty="0" smtClean="0"/>
              <a:t> des femmes sur les marchés du travail formel en s’appuyant sur les demandes identifiées de main d’œuvre féminine qualifiée, perçue comme plus sérieuse et travailleuse</a:t>
            </a:r>
          </a:p>
          <a:p>
            <a:pPr marL="514350" indent="-514350">
              <a:buFont typeface="+mj-lt"/>
              <a:buAutoNum type="arabicPeriod"/>
            </a:pPr>
            <a:r>
              <a:rPr lang="fr-FR" dirty="0" smtClean="0"/>
              <a:t>Saisir les </a:t>
            </a:r>
            <a:r>
              <a:rPr lang="fr-FR" b="1" dirty="0" smtClean="0"/>
              <a:t>opportunités d’emploi post-tremblement </a:t>
            </a:r>
            <a:r>
              <a:rPr lang="fr-FR" dirty="0" smtClean="0"/>
              <a:t>de terre dans les secteurs à fort potentiel de croissance et traditionnellement dominés par une main d’œuvre masculine.</a:t>
            </a:r>
          </a:p>
          <a:p>
            <a:pPr marL="514350" indent="-514350">
              <a:buFont typeface="+mj-lt"/>
              <a:buAutoNum type="arabicPeriod"/>
            </a:pPr>
            <a:r>
              <a:rPr lang="fr-FR" dirty="0" smtClean="0"/>
              <a:t>Comprendre ce qui marche (ou pas) dans le soutien de l’emploi des femmes et des jeunes vulnérables en Haïti.</a:t>
            </a:r>
          </a:p>
          <a:p>
            <a:pPr marL="514350" indent="-514350">
              <a:buFont typeface="+mj-lt"/>
              <a:buAutoNum type="arabicPeriod"/>
            </a:pPr>
            <a:r>
              <a:rPr lang="fr-FR" dirty="0" smtClean="0"/>
              <a:t>Cibler la vulnérabilité liée au genre au delà de la violence physique. </a:t>
            </a:r>
          </a:p>
          <a:p>
            <a:pPr marL="514350" indent="-514350">
              <a:buFont typeface="+mj-lt"/>
              <a:buAutoNum type="arabicPeriod"/>
            </a:pPr>
            <a:endParaRPr lang="fr-FR" dirty="0"/>
          </a:p>
        </p:txBody>
      </p:sp>
    </p:spTree>
    <p:extLst>
      <p:ext uri="{BB962C8B-B14F-4D97-AF65-F5344CB8AC3E}">
        <p14:creationId xmlns:p14="http://schemas.microsoft.com/office/powerpoint/2010/main" val="611761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fr-FR" dirty="0" smtClean="0">
                <a:solidFill>
                  <a:srgbClr val="465E9C"/>
                </a:solidFill>
              </a:rPr>
              <a:t>Principales caractéristiques du projet</a:t>
            </a:r>
            <a:endParaRPr lang="fr-FR" dirty="0">
              <a:solidFill>
                <a:srgbClr val="465E9C"/>
              </a:solidFill>
            </a:endParaRPr>
          </a:p>
        </p:txBody>
      </p:sp>
      <p:sp>
        <p:nvSpPr>
          <p:cNvPr id="7" name="Text Placeholder 6"/>
          <p:cNvSpPr>
            <a:spLocks noGrp="1"/>
          </p:cNvSpPr>
          <p:nvPr>
            <p:ph type="body" idx="2"/>
          </p:nvPr>
        </p:nvSpPr>
        <p:spPr>
          <a:xfrm>
            <a:off x="609600" y="1752600"/>
            <a:ext cx="687517" cy="4343400"/>
          </a:xfrm>
        </p:spPr>
        <p:txBody>
          <a:bodyPr/>
          <a:lstStyle/>
          <a:p>
            <a:endParaRPr lang="en-US" sz="2700" dirty="0" smtClean="0"/>
          </a:p>
          <a:p>
            <a:endParaRPr lang="en-US" sz="2700" dirty="0" smtClean="0"/>
          </a:p>
          <a:p>
            <a:endParaRPr lang="en-US" dirty="0" smtClean="0"/>
          </a:p>
        </p:txBody>
      </p:sp>
      <p:sp>
        <p:nvSpPr>
          <p:cNvPr id="10" name="Content Placeholder 9"/>
          <p:cNvSpPr>
            <a:spLocks noGrp="1"/>
          </p:cNvSpPr>
          <p:nvPr>
            <p:ph sz="quarter" idx="1"/>
          </p:nvPr>
        </p:nvSpPr>
        <p:spPr>
          <a:xfrm>
            <a:off x="1432233" y="1752600"/>
            <a:ext cx="7330767" cy="4419600"/>
          </a:xfrm>
        </p:spPr>
        <p:txBody>
          <a:bodyPr>
            <a:normAutofit/>
          </a:bodyPr>
          <a:lstStyle/>
          <a:p>
            <a:r>
              <a:rPr lang="fr-FR" b="1" dirty="0" smtClean="0"/>
              <a:t>Qui</a:t>
            </a:r>
            <a:r>
              <a:rPr lang="fr-FR" dirty="0" smtClean="0"/>
              <a:t>? : 1,000 jeunes filles âgées de 17 à 20 ans.</a:t>
            </a:r>
          </a:p>
          <a:p>
            <a:r>
              <a:rPr lang="fr-FR" b="1" dirty="0" smtClean="0"/>
              <a:t>Quand</a:t>
            </a:r>
            <a:r>
              <a:rPr lang="fr-FR" dirty="0" smtClean="0"/>
              <a:t> ? : deux cohortes ~500 jeunes filles formées en 2012; et ~500 formées en 2013.</a:t>
            </a:r>
          </a:p>
          <a:p>
            <a:r>
              <a:rPr lang="fr-FR" b="1" dirty="0" smtClean="0"/>
              <a:t>Où</a:t>
            </a:r>
            <a:r>
              <a:rPr lang="fr-FR" dirty="0" smtClean="0"/>
              <a:t>? : Port-au-Prince</a:t>
            </a:r>
            <a:r>
              <a:rPr lang="fr-FR" dirty="0"/>
              <a:t>, ciblant de manière prioritaire les quartiers défavorisés. </a:t>
            </a:r>
            <a:endParaRPr lang="en-US" dirty="0"/>
          </a:p>
          <a:p>
            <a:endParaRPr lang="fr-FR" dirty="0" smtClean="0"/>
          </a:p>
          <a:p>
            <a:endParaRPr lang="en-US" dirty="0" smtClean="0"/>
          </a:p>
          <a:p>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155686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Quoi? </a:t>
            </a:r>
            <a:endParaRPr lang="en-US" dirty="0"/>
          </a:p>
        </p:txBody>
      </p:sp>
      <p:sp>
        <p:nvSpPr>
          <p:cNvPr id="3" name="Content Placeholder 2"/>
          <p:cNvSpPr>
            <a:spLocks noGrp="1"/>
          </p:cNvSpPr>
          <p:nvPr>
            <p:ph sz="quarter" idx="1"/>
          </p:nvPr>
        </p:nvSpPr>
        <p:spPr/>
        <p:txBody>
          <a:bodyPr>
            <a:normAutofit lnSpcReduction="10000"/>
          </a:bodyPr>
          <a:lstStyle/>
          <a:p>
            <a:pPr hangingPunct="0"/>
            <a:r>
              <a:rPr lang="fr-FR" dirty="0" smtClean="0"/>
              <a:t>Le </a:t>
            </a:r>
            <a:r>
              <a:rPr lang="fr-FR" dirty="0"/>
              <a:t>projet AGI </a:t>
            </a:r>
            <a:r>
              <a:rPr lang="fr-FR" dirty="0" smtClean="0"/>
              <a:t>offre une </a:t>
            </a:r>
            <a:r>
              <a:rPr lang="fr-FR" b="1" dirty="0"/>
              <a:t>formation technique non-traditionnelle </a:t>
            </a:r>
            <a:r>
              <a:rPr lang="fr-FR" dirty="0"/>
              <a:t>via un ensemble de centres de formations certifiés. </a:t>
            </a:r>
            <a:endParaRPr lang="fr-FR" dirty="0" smtClean="0"/>
          </a:p>
          <a:p>
            <a:pPr hangingPunct="0"/>
            <a:r>
              <a:rPr lang="fr-FR" dirty="0" smtClean="0"/>
              <a:t>La </a:t>
            </a:r>
            <a:r>
              <a:rPr lang="fr-FR" dirty="0"/>
              <a:t>formation prendra directement en compte les </a:t>
            </a:r>
            <a:r>
              <a:rPr lang="fr-FR" b="1" dirty="0"/>
              <a:t>besoins des employeurs</a:t>
            </a:r>
            <a:r>
              <a:rPr lang="fr-FR" dirty="0"/>
              <a:t>. </a:t>
            </a:r>
            <a:endParaRPr lang="fr-FR" dirty="0" smtClean="0"/>
          </a:p>
          <a:p>
            <a:pPr hangingPunct="0"/>
            <a:r>
              <a:rPr lang="fr-FR" dirty="0" smtClean="0"/>
              <a:t>Les </a:t>
            </a:r>
            <a:r>
              <a:rPr lang="fr-FR" dirty="0"/>
              <a:t>jeunes filles recevront par ailleurs une </a:t>
            </a:r>
            <a:r>
              <a:rPr lang="fr-FR" b="1" dirty="0"/>
              <a:t>formation à la vie professionnelle </a:t>
            </a:r>
            <a:r>
              <a:rPr lang="fr-FR" dirty="0"/>
              <a:t>(éthique de travail, confiance en soi, bonnes pratiques de comportement dans un environnement professionnel, etc.)</a:t>
            </a:r>
            <a:r>
              <a:rPr lang="fr-FR" dirty="0" smtClean="0"/>
              <a:t>.</a:t>
            </a:r>
          </a:p>
          <a:p>
            <a:endParaRPr lang="en-US" dirty="0"/>
          </a:p>
        </p:txBody>
      </p:sp>
    </p:spTree>
    <p:extLst>
      <p:ext uri="{BB962C8B-B14F-4D97-AF65-F5344CB8AC3E}">
        <p14:creationId xmlns:p14="http://schemas.microsoft.com/office/powerpoint/2010/main" val="213350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491" y="228600"/>
            <a:ext cx="8837945" cy="990600"/>
          </a:xfrm>
        </p:spPr>
        <p:txBody>
          <a:bodyPr>
            <a:noAutofit/>
          </a:bodyPr>
          <a:lstStyle/>
          <a:p>
            <a:pPr algn="ctr"/>
            <a:r>
              <a:rPr lang="fr-FR" sz="3000" dirty="0" smtClean="0"/>
              <a:t>Une approche intégrée centrée sur les jeunes filles</a:t>
            </a:r>
            <a:endParaRPr lang="fr-FR" sz="3000"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015215952"/>
              </p:ext>
            </p:extLst>
          </p:nvPr>
        </p:nvGraphicFramePr>
        <p:xfrm>
          <a:off x="209491" y="1492721"/>
          <a:ext cx="8837945" cy="52245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86539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Partenaires</a:t>
            </a:r>
            <a:r>
              <a:rPr lang="en-US" dirty="0" smtClean="0"/>
              <a:t> : ONG </a:t>
            </a:r>
            <a:endParaRPr lang="en-US" dirty="0"/>
          </a:p>
        </p:txBody>
      </p:sp>
      <p:sp>
        <p:nvSpPr>
          <p:cNvPr id="5" name="Content Placeholder 4"/>
          <p:cNvSpPr>
            <a:spLocks noGrp="1"/>
          </p:cNvSpPr>
          <p:nvPr>
            <p:ph sz="quarter" idx="1"/>
          </p:nvPr>
        </p:nvSpPr>
        <p:spPr/>
        <p:txBody>
          <a:bodyPr/>
          <a:lstStyle/>
          <a:p>
            <a:pPr marL="0" indent="0">
              <a:buNone/>
            </a:pPr>
            <a:r>
              <a:rPr lang="en-US" u="sng" dirty="0" smtClean="0"/>
              <a:t>ONGs </a:t>
            </a:r>
            <a:r>
              <a:rPr lang="en-US" u="sng" dirty="0" err="1" smtClean="0"/>
              <a:t>Communautaires</a:t>
            </a:r>
            <a:r>
              <a:rPr lang="en-US" dirty="0" smtClean="0"/>
              <a:t>:</a:t>
            </a:r>
          </a:p>
          <a:p>
            <a:r>
              <a:rPr lang="en-US" dirty="0" smtClean="0"/>
              <a:t>APROFISA</a:t>
            </a:r>
          </a:p>
          <a:p>
            <a:r>
              <a:rPr lang="en-US" dirty="0" smtClean="0"/>
              <a:t>ANAPFEH</a:t>
            </a:r>
          </a:p>
          <a:p>
            <a:r>
              <a:rPr lang="en-US" dirty="0" smtClean="0"/>
              <a:t>YWCA</a:t>
            </a:r>
          </a:p>
          <a:p>
            <a:r>
              <a:rPr lang="en-US" dirty="0" smtClean="0"/>
              <a:t>J/P HRO</a:t>
            </a:r>
          </a:p>
          <a:p>
            <a:r>
              <a:rPr lang="en-US" dirty="0" smtClean="0"/>
              <a:t>COFEHAPS</a:t>
            </a:r>
          </a:p>
          <a:p>
            <a:pPr marL="0" indent="0">
              <a:buNone/>
            </a:pPr>
            <a:endParaRPr lang="en-US" dirty="0"/>
          </a:p>
        </p:txBody>
      </p:sp>
    </p:spTree>
    <p:extLst>
      <p:ext uri="{BB962C8B-B14F-4D97-AF65-F5344CB8AC3E}">
        <p14:creationId xmlns:p14="http://schemas.microsoft.com/office/powerpoint/2010/main" val="2730961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err="1" smtClean="0"/>
              <a:t>Partnenaires</a:t>
            </a:r>
            <a:r>
              <a:rPr lang="en-US" dirty="0" smtClean="0"/>
              <a:t> : </a:t>
            </a:r>
            <a:r>
              <a:rPr lang="en-US" dirty="0" err="1" smtClean="0"/>
              <a:t>Centres</a:t>
            </a:r>
            <a:r>
              <a:rPr lang="en-US" dirty="0" smtClean="0"/>
              <a:t> de Formation</a:t>
            </a:r>
            <a:endParaRPr lang="en-US" dirty="0"/>
          </a:p>
        </p:txBody>
      </p:sp>
      <p:sp>
        <p:nvSpPr>
          <p:cNvPr id="6" name="Content Placeholder 5"/>
          <p:cNvSpPr>
            <a:spLocks noGrp="1"/>
          </p:cNvSpPr>
          <p:nvPr>
            <p:ph sz="quarter" idx="1"/>
          </p:nvPr>
        </p:nvSpPr>
        <p:spPr/>
        <p:txBody>
          <a:bodyPr/>
          <a:lstStyle/>
          <a:p>
            <a:r>
              <a:rPr lang="en-US" dirty="0" smtClean="0"/>
              <a:t>Haiti </a:t>
            </a:r>
            <a:r>
              <a:rPr lang="en-US" dirty="0"/>
              <a:t>Tec</a:t>
            </a:r>
          </a:p>
          <a:p>
            <a:r>
              <a:rPr lang="en-US" dirty="0"/>
              <a:t>Apex</a:t>
            </a:r>
          </a:p>
          <a:p>
            <a:r>
              <a:rPr lang="en-US" dirty="0"/>
              <a:t>Transversal </a:t>
            </a:r>
          </a:p>
          <a:p>
            <a:r>
              <a:rPr lang="en-US" dirty="0"/>
              <a:t>INFOP</a:t>
            </a:r>
            <a:r>
              <a:rPr lang="en-US" u="sng" dirty="0"/>
              <a:t> </a:t>
            </a:r>
            <a:endParaRPr lang="en-US" u="sng" dirty="0" smtClean="0"/>
          </a:p>
          <a:p>
            <a:r>
              <a:rPr lang="en-US" dirty="0" smtClean="0"/>
              <a:t>INFP</a:t>
            </a:r>
            <a:endParaRPr lang="en-US" dirty="0"/>
          </a:p>
          <a:p>
            <a:endParaRPr lang="en-US" dirty="0"/>
          </a:p>
        </p:txBody>
      </p:sp>
    </p:spTree>
    <p:extLst>
      <p:ext uri="{BB962C8B-B14F-4D97-AF65-F5344CB8AC3E}">
        <p14:creationId xmlns:p14="http://schemas.microsoft.com/office/powerpoint/2010/main" val="3485411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fr-FR" dirty="0"/>
              <a:t>Quartiers </a:t>
            </a:r>
            <a:r>
              <a:rPr lang="fr-FR" dirty="0" smtClean="0"/>
              <a:t>du projet AGI</a:t>
            </a:r>
            <a:endParaRPr lang="en-US" dirty="0">
              <a:solidFill>
                <a:srgbClr val="FF0000"/>
              </a:solidFill>
            </a:endParaRPr>
          </a:p>
        </p:txBody>
      </p:sp>
      <p:pic>
        <p:nvPicPr>
          <p:cNvPr id="4" name="Content Placeholder 3" descr="Haiti_barbara.jpg"/>
          <p:cNvPicPr>
            <a:picLocks noGrp="1" noChangeAspect="1"/>
          </p:cNvPicPr>
          <p:nvPr>
            <p:ph sz="quarter" idx="2"/>
          </p:nvPr>
        </p:nvPicPr>
        <p:blipFill>
          <a:blip r:embed="rId2" cstate="email">
            <a:extLst>
              <a:ext uri="{28A0092B-C50C-407E-A947-70E740481C1C}">
                <a14:useLocalDpi xmlns:a14="http://schemas.microsoft.com/office/drawing/2010/main"/>
              </a:ext>
            </a:extLst>
          </a:blip>
          <a:srcRect/>
          <a:stretch>
            <a:fillRect/>
          </a:stretch>
        </p:blipFill>
        <p:spPr>
          <a:xfrm>
            <a:off x="331861" y="2438400"/>
            <a:ext cx="4084691" cy="3403909"/>
          </a:xfrm>
        </p:spPr>
      </p:pic>
      <p:sp>
        <p:nvSpPr>
          <p:cNvPr id="11" name="Content Placeholder 10"/>
          <p:cNvSpPr>
            <a:spLocks noGrp="1"/>
          </p:cNvSpPr>
          <p:nvPr>
            <p:ph sz="quarter" idx="4"/>
          </p:nvPr>
        </p:nvSpPr>
        <p:spPr/>
        <p:txBody>
          <a:bodyPr>
            <a:normAutofit/>
          </a:bodyPr>
          <a:lstStyle/>
          <a:p>
            <a:pPr lvl="0"/>
            <a:r>
              <a:rPr lang="fr-FR" dirty="0"/>
              <a:t>Delmas 30</a:t>
            </a:r>
            <a:endParaRPr lang="en-US" dirty="0"/>
          </a:p>
          <a:p>
            <a:pPr lvl="0"/>
            <a:r>
              <a:rPr lang="fr-FR" dirty="0"/>
              <a:t>Delmas 32</a:t>
            </a:r>
            <a:endParaRPr lang="en-US" dirty="0"/>
          </a:p>
          <a:p>
            <a:pPr lvl="0"/>
            <a:r>
              <a:rPr lang="fr-FR" dirty="0"/>
              <a:t>Carrefour-Feuilles</a:t>
            </a:r>
            <a:endParaRPr lang="en-US" dirty="0"/>
          </a:p>
          <a:p>
            <a:r>
              <a:rPr lang="fr-FR" dirty="0" err="1"/>
              <a:t>Pétionville</a:t>
            </a:r>
            <a:r>
              <a:rPr lang="fr-FR" dirty="0"/>
              <a:t>. </a:t>
            </a:r>
          </a:p>
          <a:p>
            <a:pPr lvl="0"/>
            <a:r>
              <a:rPr lang="fr-FR" dirty="0" err="1" smtClean="0"/>
              <a:t>Martissant</a:t>
            </a:r>
            <a:r>
              <a:rPr lang="fr-FR" dirty="0" smtClean="0"/>
              <a:t> (deuxième cohorte) </a:t>
            </a:r>
            <a:endParaRPr lang="en-US" dirty="0" smtClean="0"/>
          </a:p>
          <a:p>
            <a:pPr marL="0" indent="0">
              <a:buNone/>
            </a:pPr>
            <a:endParaRPr lang="en-US" dirty="0"/>
          </a:p>
        </p:txBody>
      </p:sp>
    </p:spTree>
    <p:extLst>
      <p:ext uri="{BB962C8B-B14F-4D97-AF65-F5344CB8AC3E}">
        <p14:creationId xmlns:p14="http://schemas.microsoft.com/office/powerpoint/2010/main" val="37059947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1406</TotalTime>
  <Words>1160</Words>
  <Application>Microsoft Office PowerPoint</Application>
  <PresentationFormat>On-screen Show (4:3)</PresentationFormat>
  <Paragraphs>129</Paragraphs>
  <Slides>16</Slides>
  <Notes>11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Median</vt:lpstr>
      <vt:lpstr>Réunion avec L’Equipe de l’evaluation d’impact du Projet AGI</vt:lpstr>
      <vt:lpstr>Contexte du Projet AGI </vt:lpstr>
      <vt:lpstr>6 Objectifs Clefs du Projet AGI</vt:lpstr>
      <vt:lpstr>Principales caractéristiques du projet</vt:lpstr>
      <vt:lpstr>Quoi? </vt:lpstr>
      <vt:lpstr>Une approche intégrée centrée sur les jeunes filles</vt:lpstr>
      <vt:lpstr>Partenaires : ONG </vt:lpstr>
      <vt:lpstr>Partnenaires : Centres de Formation</vt:lpstr>
      <vt:lpstr>Quartiers du projet AGI</vt:lpstr>
      <vt:lpstr>Pourquoi? </vt:lpstr>
      <vt:lpstr>Clefs d’Evaluation d’Impact</vt:lpstr>
      <vt:lpstr>Stratégie d’Evaluation d’Impact</vt:lpstr>
      <vt:lpstr>Travail de Terrain</vt:lpstr>
      <vt:lpstr>Clefs d’Evaluation d’Impact</vt:lpstr>
      <vt:lpstr>Un travail d’équipe essentiel</vt:lpstr>
      <vt:lpstr>CONTACT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Haiti   Adolescent Girl Initiative</dc:title>
  <dc:creator>Aude-Sophie Rodella</dc:creator>
  <cp:lastModifiedBy>Aude-Sophie Rodella</cp:lastModifiedBy>
  <cp:revision>82</cp:revision>
  <dcterms:created xsi:type="dcterms:W3CDTF">2012-02-28T21:29:31Z</dcterms:created>
  <dcterms:modified xsi:type="dcterms:W3CDTF">2014-12-16T18:47:03Z</dcterms:modified>
</cp:coreProperties>
</file>